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20.xml" ContentType="application/vnd.openxmlformats-officedocument.presentationml.slideLayout+xml"/>
  <Override PartName="/ppt/slideMasters/slideMaster2.xml" ContentType="application/vnd.openxmlformats-officedocument.presentationml.slideMaster+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theme/theme2.xml" ContentType="application/vnd.openxmlformats-officedocument.theme+xml"/>
  <Override PartName="/ppt/charts/chart1.xml" ContentType="application/vnd.openxmlformats-officedocument.drawingml.char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Lst>
  <p:sldIdLst>
    <p:sldId id="256" r:id="rId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son Helm" initials="AMH"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94660"/>
  </p:normalViewPr>
  <p:slideViewPr>
    <p:cSldViewPr snapToGrid="0">
      <p:cViewPr varScale="1">
        <p:scale>
          <a:sx n="85" d="100"/>
          <a:sy n="85" d="100"/>
        </p:scale>
        <p:origin x="110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commentAuthors" Target="commentAuthors.xml"/><Relationship Id="rId9"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100" baseline="0" dirty="0"/>
              <a:t>Patient </a:t>
            </a:r>
            <a:r>
              <a:rPr lang="en-US" sz="1100" baseline="0" dirty="0" smtClean="0"/>
              <a:t>Sample </a:t>
            </a:r>
            <a:r>
              <a:rPr lang="en-US" sz="1100" baseline="0" dirty="0"/>
              <a:t>Size per Analysis</a:t>
            </a:r>
          </a:p>
        </c:rich>
      </c:tx>
      <c:layout>
        <c:manualLayout>
          <c:xMode val="edge"/>
          <c:yMode val="edge"/>
          <c:x val="0.3042325407429462"/>
          <c:y val="3.7975762293656304E-2"/>
        </c:manualLayout>
      </c:layout>
      <c:overlay val="0"/>
      <c:spPr>
        <a:noFill/>
        <a:ln>
          <a:noFill/>
        </a:ln>
        <a:effectLst/>
      </c:spPr>
    </c:title>
    <c:autoTitleDeleted val="0"/>
    <c:plotArea>
      <c:layout>
        <c:manualLayout>
          <c:layoutTarget val="inner"/>
          <c:xMode val="edge"/>
          <c:yMode val="edge"/>
          <c:x val="0.1638019544747045"/>
          <c:y val="0.21223716611106763"/>
          <c:w val="0.79919271696989669"/>
          <c:h val="0.55195428156785076"/>
        </c:manualLayout>
      </c:layout>
      <c:barChart>
        <c:barDir val="col"/>
        <c:grouping val="clustered"/>
        <c:varyColors val="0"/>
        <c:ser>
          <c:idx val="0"/>
          <c:order val="0"/>
          <c:tx>
            <c:strRef>
              <c:f>Sheet1!$B$1</c:f>
              <c:strCache>
                <c:ptCount val="1"/>
                <c:pt idx="0">
                  <c:v>Patient Sampel Size per Analysis</c:v>
                </c:pt>
              </c:strCache>
            </c:strRef>
          </c:tx>
          <c:spPr>
            <a:solidFill>
              <a:schemeClr val="accent1"/>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AI</c:v>
                </c:pt>
                <c:pt idx="1">
                  <c:v>Insulins</c:v>
                </c:pt>
                <c:pt idx="2">
                  <c:v>CSF in Breast CA</c:v>
                </c:pt>
                <c:pt idx="3">
                  <c:v>ESA in HD</c:v>
                </c:pt>
              </c:strCache>
            </c:strRef>
          </c:cat>
          <c:val>
            <c:numRef>
              <c:f>Sheet1!$B$2:$B$5</c:f>
              <c:numCache>
                <c:formatCode>#,##0</c:formatCode>
                <c:ptCount val="4"/>
                <c:pt idx="0">
                  <c:v>124730</c:v>
                </c:pt>
                <c:pt idx="1">
                  <c:v>108542</c:v>
                </c:pt>
                <c:pt idx="2" formatCode="General">
                  <c:v>7084</c:v>
                </c:pt>
                <c:pt idx="3" formatCode="General">
                  <c:v>7608</c:v>
                </c:pt>
              </c:numCache>
            </c:numRef>
          </c:val>
        </c:ser>
        <c:dLbls>
          <c:showLegendKey val="0"/>
          <c:showVal val="0"/>
          <c:showCatName val="0"/>
          <c:showSerName val="0"/>
          <c:showPercent val="0"/>
          <c:showBubbleSize val="0"/>
        </c:dLbls>
        <c:gapWidth val="219"/>
        <c:overlap val="-27"/>
        <c:axId val="418117240"/>
        <c:axId val="418114888"/>
      </c:barChart>
      <c:catAx>
        <c:axId val="418117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418114888"/>
        <c:crosses val="autoZero"/>
        <c:auto val="1"/>
        <c:lblAlgn val="ctr"/>
        <c:lblOffset val="100"/>
        <c:tickLblSkip val="1"/>
        <c:tickMarkSkip val="1"/>
        <c:noMultiLvlLbl val="0"/>
      </c:catAx>
      <c:valAx>
        <c:axId val="4181148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418117240"/>
        <c:crosses val="autoZero"/>
        <c:crossBetween val="between"/>
      </c:valAx>
    </c:plotArea>
    <c:plotVisOnly val="1"/>
    <c:dispBlanksAs val="gap"/>
    <c:showDLblsOverMax val="0"/>
  </c:chart>
  <c:spPr>
    <a:solidFill>
      <a:schemeClr val="accent1">
        <a:lumMod val="20000"/>
        <a:lumOff val="80000"/>
      </a:schemeClr>
    </a:solidFill>
    <a:ln>
      <a:noFill/>
    </a:ln>
    <a:effectLst/>
  </c:spPr>
  <c:txPr>
    <a:bodyPr/>
    <a:lstStyle/>
    <a:p>
      <a:pPr>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lvl1pPr algn="ctr">
              <a:defRPr/>
            </a:lvl1p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528242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4"/>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eaLnBrk="0" hangingPunct="0">
              <a:defRPr/>
            </a:lvl1pPr>
          </a:lstStyle>
          <a:p>
            <a:pPr>
              <a:defRPr/>
            </a:pPr>
            <a:fld id="{EEB64C35-D71D-4173-9CBB-B2C552C2BF1C}" type="datetime1">
              <a:rPr lang="en-US"/>
              <a:pPr>
                <a:defRPr/>
              </a:pPr>
              <a:t>10/14/2020</a:t>
            </a:fld>
            <a:endParaRPr lang="en-US" dirty="0"/>
          </a:p>
        </p:txBody>
      </p:sp>
      <p:sp>
        <p:nvSpPr>
          <p:cNvPr id="5" name="Footer Placeholder 4"/>
          <p:cNvSpPr>
            <a:spLocks noGrp="1"/>
          </p:cNvSpPr>
          <p:nvPr>
            <p:ph type="ftr" sz="quarter" idx="11"/>
          </p:nvPr>
        </p:nvSpPr>
        <p:spPr/>
        <p:txBody>
          <a:bodyPr/>
          <a:lstStyle>
            <a:lvl1pPr eaLnBrk="0" hangingPunct="0">
              <a:defRPr/>
            </a:lvl1pPr>
          </a:lstStyle>
          <a:p>
            <a:endParaRPr lang="en-US" dirty="0"/>
          </a:p>
        </p:txBody>
      </p:sp>
      <p:sp>
        <p:nvSpPr>
          <p:cNvPr id="6" name="Slide Number Placeholder 5"/>
          <p:cNvSpPr>
            <a:spLocks noGrp="1"/>
          </p:cNvSpPr>
          <p:nvPr>
            <p:ph type="sldNum" sz="quarter" idx="12"/>
          </p:nvPr>
        </p:nvSpPr>
        <p:spPr/>
        <p:txBody>
          <a:bodyPr/>
          <a:lstStyle>
            <a:lvl1pPr eaLnBrk="0" hangingPunct="0">
              <a:defRPr/>
            </a:lvl1pPr>
          </a:lstStyle>
          <a:p>
            <a:pPr>
              <a:defRPr/>
            </a:pPr>
            <a:fld id="{805F05AF-98E6-47B5-8281-3CCE6159C15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9"/>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a:lvl1pPr>
          </a:lstStyle>
          <a:p>
            <a:pPr>
              <a:defRPr/>
            </a:pPr>
            <a:fld id="{BC2D119F-4D8E-4AC1-8DE0-09D2F805B4FB}" type="datetime1">
              <a:rPr lang="en-US"/>
              <a:pPr>
                <a:defRPr/>
              </a:pPr>
              <a:t>10/14/2020</a:t>
            </a:fld>
            <a:endParaRPr lang="en-US" dirty="0"/>
          </a:p>
        </p:txBody>
      </p:sp>
      <p:sp>
        <p:nvSpPr>
          <p:cNvPr id="5" name="Footer Placeholder 4"/>
          <p:cNvSpPr>
            <a:spLocks noGrp="1"/>
          </p:cNvSpPr>
          <p:nvPr>
            <p:ph type="ftr" sz="quarter" idx="11"/>
          </p:nvPr>
        </p:nvSpPr>
        <p:spPr/>
        <p:txBody>
          <a:bodyPr/>
          <a:lstStyle>
            <a:lvl1pPr eaLnBrk="0" hangingPunct="0">
              <a:defRPr/>
            </a:lvl1pPr>
          </a:lstStyle>
          <a:p>
            <a:endParaRPr lang="en-US" dirty="0"/>
          </a:p>
        </p:txBody>
      </p:sp>
      <p:sp>
        <p:nvSpPr>
          <p:cNvPr id="6" name="Slide Number Placeholder 5"/>
          <p:cNvSpPr>
            <a:spLocks noGrp="1"/>
          </p:cNvSpPr>
          <p:nvPr>
            <p:ph type="sldNum" sz="quarter" idx="12"/>
          </p:nvPr>
        </p:nvSpPr>
        <p:spPr/>
        <p:txBody>
          <a:bodyPr/>
          <a:lstStyle>
            <a:lvl1pPr eaLnBrk="0" hangingPunct="0">
              <a:defRPr/>
            </a:lvl1pPr>
          </a:lstStyle>
          <a:p>
            <a:pPr>
              <a:defRPr/>
            </a:pPr>
            <a:fld id="{0F680812-43D0-4EF2-805E-32390ACCE34E}"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eaLnBrk="0" hangingPunct="0">
              <a:defRPr/>
            </a:lvl1pPr>
          </a:lstStyle>
          <a:p>
            <a:pPr>
              <a:defRPr/>
            </a:pPr>
            <a:fld id="{E1A1CFA5-5CDF-40C1-81AE-693C0E972F1F}" type="datetime1">
              <a:rPr lang="en-US"/>
              <a:pPr>
                <a:defRPr/>
              </a:pPr>
              <a:t>10/14/2020</a:t>
            </a:fld>
            <a:endParaRPr lang="en-US" dirty="0"/>
          </a:p>
        </p:txBody>
      </p:sp>
      <p:sp>
        <p:nvSpPr>
          <p:cNvPr id="6" name="Footer Placeholder 4"/>
          <p:cNvSpPr>
            <a:spLocks noGrp="1"/>
          </p:cNvSpPr>
          <p:nvPr>
            <p:ph type="ftr" sz="quarter" idx="11"/>
          </p:nvPr>
        </p:nvSpPr>
        <p:spPr/>
        <p:txBody>
          <a:bodyPr/>
          <a:lstStyle>
            <a:lvl1pPr eaLnBrk="0" hangingPunct="0">
              <a:defRPr/>
            </a:lvl1pPr>
          </a:lstStyle>
          <a:p>
            <a:endParaRPr lang="en-US" dirty="0"/>
          </a:p>
        </p:txBody>
      </p:sp>
      <p:sp>
        <p:nvSpPr>
          <p:cNvPr id="7" name="Slide Number Placeholder 5"/>
          <p:cNvSpPr>
            <a:spLocks noGrp="1"/>
          </p:cNvSpPr>
          <p:nvPr>
            <p:ph type="sldNum" sz="quarter" idx="12"/>
          </p:nvPr>
        </p:nvSpPr>
        <p:spPr/>
        <p:txBody>
          <a:bodyPr/>
          <a:lstStyle>
            <a:lvl1pPr eaLnBrk="0" hangingPunct="0">
              <a:defRPr/>
            </a:lvl1pPr>
          </a:lstStyle>
          <a:p>
            <a:pPr>
              <a:defRPr/>
            </a:pPr>
            <a:fld id="{89B87EC5-9D20-48DC-BA18-F82B5D0A6F50}"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eaLnBrk="0" hangingPunct="0">
              <a:defRPr/>
            </a:lvl1pPr>
          </a:lstStyle>
          <a:p>
            <a:pPr>
              <a:defRPr/>
            </a:pPr>
            <a:fld id="{04501E6A-8FE9-48DF-9277-67D81F8936FB}" type="datetime1">
              <a:rPr lang="en-US"/>
              <a:pPr>
                <a:defRPr/>
              </a:pPr>
              <a:t>10/14/2020</a:t>
            </a:fld>
            <a:endParaRPr lang="en-US" dirty="0"/>
          </a:p>
        </p:txBody>
      </p:sp>
      <p:sp>
        <p:nvSpPr>
          <p:cNvPr id="8" name="Footer Placeholder 4"/>
          <p:cNvSpPr>
            <a:spLocks noGrp="1"/>
          </p:cNvSpPr>
          <p:nvPr>
            <p:ph type="ftr" sz="quarter" idx="11"/>
          </p:nvPr>
        </p:nvSpPr>
        <p:spPr/>
        <p:txBody>
          <a:bodyPr/>
          <a:lstStyle>
            <a:lvl1pPr eaLnBrk="0" hangingPunct="0">
              <a:defRPr/>
            </a:lvl1pPr>
          </a:lstStyle>
          <a:p>
            <a:endParaRPr lang="en-US" dirty="0"/>
          </a:p>
        </p:txBody>
      </p:sp>
      <p:sp>
        <p:nvSpPr>
          <p:cNvPr id="9" name="Slide Number Placeholder 5"/>
          <p:cNvSpPr>
            <a:spLocks noGrp="1"/>
          </p:cNvSpPr>
          <p:nvPr>
            <p:ph type="sldNum" sz="quarter" idx="12"/>
          </p:nvPr>
        </p:nvSpPr>
        <p:spPr/>
        <p:txBody>
          <a:bodyPr/>
          <a:lstStyle>
            <a:lvl1pPr eaLnBrk="0" hangingPunct="0">
              <a:defRPr/>
            </a:lvl1pPr>
          </a:lstStyle>
          <a:p>
            <a:pPr>
              <a:defRPr/>
            </a:pPr>
            <a:fld id="{1FFA6612-B465-41DB-8226-11D43A5C881E}"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eaLnBrk="0" hangingPunct="0">
              <a:defRPr/>
            </a:lvl1pPr>
          </a:lstStyle>
          <a:p>
            <a:pPr>
              <a:defRPr/>
            </a:pPr>
            <a:fld id="{60290FB5-CF72-4F68-9C0A-66D0C4F63807}" type="datetime1">
              <a:rPr lang="en-US"/>
              <a:pPr>
                <a:defRPr/>
              </a:pPr>
              <a:t>10/14/2020</a:t>
            </a:fld>
            <a:endParaRPr lang="en-US" dirty="0"/>
          </a:p>
        </p:txBody>
      </p:sp>
      <p:sp>
        <p:nvSpPr>
          <p:cNvPr id="4" name="Footer Placeholder 4"/>
          <p:cNvSpPr>
            <a:spLocks noGrp="1"/>
          </p:cNvSpPr>
          <p:nvPr>
            <p:ph type="ftr" sz="quarter" idx="11"/>
          </p:nvPr>
        </p:nvSpPr>
        <p:spPr/>
        <p:txBody>
          <a:bodyPr/>
          <a:lstStyle>
            <a:lvl1pPr eaLnBrk="0" hangingPunct="0">
              <a:defRPr/>
            </a:lvl1pPr>
          </a:lstStyle>
          <a:p>
            <a:endParaRPr lang="en-US" dirty="0"/>
          </a:p>
        </p:txBody>
      </p:sp>
      <p:sp>
        <p:nvSpPr>
          <p:cNvPr id="5" name="Slide Number Placeholder 5"/>
          <p:cNvSpPr>
            <a:spLocks noGrp="1"/>
          </p:cNvSpPr>
          <p:nvPr>
            <p:ph type="sldNum" sz="quarter" idx="12"/>
          </p:nvPr>
        </p:nvSpPr>
        <p:spPr/>
        <p:txBody>
          <a:bodyPr/>
          <a:lstStyle>
            <a:lvl1pPr eaLnBrk="0" hangingPunct="0">
              <a:defRPr/>
            </a:lvl1pPr>
          </a:lstStyle>
          <a:p>
            <a:pPr>
              <a:defRPr/>
            </a:pPr>
            <a:fld id="{2AD43C12-BAC5-4A03-A9BB-918ECB008A00}"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eaLnBrk="0" hangingPunct="0">
              <a:defRPr/>
            </a:lvl1pPr>
          </a:lstStyle>
          <a:p>
            <a:pPr>
              <a:defRPr/>
            </a:pPr>
            <a:fld id="{3581E892-4E98-4C06-9C3A-D2C3C93E1BAA}" type="datetime1">
              <a:rPr lang="en-US"/>
              <a:pPr>
                <a:defRPr/>
              </a:pPr>
              <a:t>10/14/2020</a:t>
            </a:fld>
            <a:endParaRPr lang="en-US" dirty="0"/>
          </a:p>
        </p:txBody>
      </p:sp>
      <p:sp>
        <p:nvSpPr>
          <p:cNvPr id="3" name="Footer Placeholder 4"/>
          <p:cNvSpPr>
            <a:spLocks noGrp="1"/>
          </p:cNvSpPr>
          <p:nvPr>
            <p:ph type="ftr" sz="quarter" idx="11"/>
          </p:nvPr>
        </p:nvSpPr>
        <p:spPr/>
        <p:txBody>
          <a:bodyPr/>
          <a:lstStyle>
            <a:lvl1pPr eaLnBrk="0" hangingPunct="0">
              <a:defRPr/>
            </a:lvl1pPr>
          </a:lstStyle>
          <a:p>
            <a:endParaRPr lang="en-US" dirty="0"/>
          </a:p>
        </p:txBody>
      </p:sp>
      <p:sp>
        <p:nvSpPr>
          <p:cNvPr id="4" name="Slide Number Placeholder 5"/>
          <p:cNvSpPr>
            <a:spLocks noGrp="1"/>
          </p:cNvSpPr>
          <p:nvPr>
            <p:ph type="sldNum" sz="quarter" idx="12"/>
          </p:nvPr>
        </p:nvSpPr>
        <p:spPr/>
        <p:txBody>
          <a:bodyPr/>
          <a:lstStyle>
            <a:lvl1pPr eaLnBrk="0" hangingPunct="0">
              <a:defRPr/>
            </a:lvl1pPr>
          </a:lstStyle>
          <a:p>
            <a:pPr>
              <a:defRPr/>
            </a:pPr>
            <a:fld id="{5F97AAF9-4F63-4FF7-9E5C-21FC4E7A5B84}"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4"/>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eaLnBrk="0" hangingPunct="0">
              <a:defRPr/>
            </a:lvl1pPr>
          </a:lstStyle>
          <a:p>
            <a:pPr>
              <a:defRPr/>
            </a:pPr>
            <a:fld id="{22069585-84EE-4351-93FC-C6CA3854AB4A}" type="datetime1">
              <a:rPr lang="en-US"/>
              <a:pPr>
                <a:defRPr/>
              </a:pPr>
              <a:t>10/14/2020</a:t>
            </a:fld>
            <a:endParaRPr lang="en-US" dirty="0"/>
          </a:p>
        </p:txBody>
      </p:sp>
      <p:sp>
        <p:nvSpPr>
          <p:cNvPr id="6" name="Footer Placeholder 4"/>
          <p:cNvSpPr>
            <a:spLocks noGrp="1"/>
          </p:cNvSpPr>
          <p:nvPr>
            <p:ph type="ftr" sz="quarter" idx="11"/>
          </p:nvPr>
        </p:nvSpPr>
        <p:spPr/>
        <p:txBody>
          <a:bodyPr/>
          <a:lstStyle>
            <a:lvl1pPr eaLnBrk="0" hangingPunct="0">
              <a:defRPr/>
            </a:lvl1pPr>
          </a:lstStyle>
          <a:p>
            <a:endParaRPr lang="en-US" dirty="0"/>
          </a:p>
        </p:txBody>
      </p:sp>
      <p:sp>
        <p:nvSpPr>
          <p:cNvPr id="7" name="Slide Number Placeholder 5"/>
          <p:cNvSpPr>
            <a:spLocks noGrp="1"/>
          </p:cNvSpPr>
          <p:nvPr>
            <p:ph type="sldNum" sz="quarter" idx="12"/>
          </p:nvPr>
        </p:nvSpPr>
        <p:spPr/>
        <p:txBody>
          <a:bodyPr/>
          <a:lstStyle>
            <a:lvl1pPr eaLnBrk="0" hangingPunct="0">
              <a:defRPr/>
            </a:lvl1pPr>
          </a:lstStyle>
          <a:p>
            <a:pPr>
              <a:defRPr/>
            </a:pPr>
            <a:fld id="{3CF8A6C0-B1E5-4A27-A0E0-F6D7FF445A35}"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eaLnBrk="0" hangingPunct="0">
              <a:defRPr/>
            </a:lvl1pPr>
          </a:lstStyle>
          <a:p>
            <a:pPr>
              <a:defRPr/>
            </a:pPr>
            <a:fld id="{FA237BF5-0D80-49A8-8866-F11F7058B552}" type="datetime1">
              <a:rPr lang="en-US"/>
              <a:pPr>
                <a:defRPr/>
              </a:pPr>
              <a:t>10/14/2020</a:t>
            </a:fld>
            <a:endParaRPr lang="en-US" dirty="0"/>
          </a:p>
        </p:txBody>
      </p:sp>
      <p:sp>
        <p:nvSpPr>
          <p:cNvPr id="6" name="Footer Placeholder 4"/>
          <p:cNvSpPr>
            <a:spLocks noGrp="1"/>
          </p:cNvSpPr>
          <p:nvPr>
            <p:ph type="ftr" sz="quarter" idx="11"/>
          </p:nvPr>
        </p:nvSpPr>
        <p:spPr/>
        <p:txBody>
          <a:bodyPr/>
          <a:lstStyle>
            <a:lvl1pPr eaLnBrk="0" hangingPunct="0">
              <a:defRPr/>
            </a:lvl1pPr>
          </a:lstStyle>
          <a:p>
            <a:endParaRPr lang="en-US" dirty="0"/>
          </a:p>
        </p:txBody>
      </p:sp>
      <p:sp>
        <p:nvSpPr>
          <p:cNvPr id="7" name="Slide Number Placeholder 5"/>
          <p:cNvSpPr>
            <a:spLocks noGrp="1"/>
          </p:cNvSpPr>
          <p:nvPr>
            <p:ph type="sldNum" sz="quarter" idx="12"/>
          </p:nvPr>
        </p:nvSpPr>
        <p:spPr/>
        <p:txBody>
          <a:bodyPr/>
          <a:lstStyle>
            <a:lvl1pPr eaLnBrk="0" hangingPunct="0">
              <a:defRPr/>
            </a:lvl1pPr>
          </a:lstStyle>
          <a:p>
            <a:pPr>
              <a:defRPr/>
            </a:pPr>
            <a:fld id="{7F6AEA46-6EBF-4412-9788-D71E175AFD29}"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vl1pPr>
          </a:lstStyle>
          <a:p>
            <a:pPr>
              <a:defRPr/>
            </a:pPr>
            <a:fld id="{65F6AE57-1415-4C2D-A82F-757107C762E8}" type="datetime1">
              <a:rPr lang="en-US"/>
              <a:pPr>
                <a:defRPr/>
              </a:pPr>
              <a:t>10/14/2020</a:t>
            </a:fld>
            <a:endParaRPr lang="en-US" dirty="0"/>
          </a:p>
        </p:txBody>
      </p:sp>
      <p:sp>
        <p:nvSpPr>
          <p:cNvPr id="5" name="Footer Placeholder 4"/>
          <p:cNvSpPr>
            <a:spLocks noGrp="1"/>
          </p:cNvSpPr>
          <p:nvPr>
            <p:ph type="ftr" sz="quarter" idx="11"/>
          </p:nvPr>
        </p:nvSpPr>
        <p:spPr/>
        <p:txBody>
          <a:bodyPr/>
          <a:lstStyle>
            <a:lvl1pPr eaLnBrk="0" hangingPunct="0">
              <a:defRPr/>
            </a:lvl1pPr>
          </a:lstStyle>
          <a:p>
            <a:endParaRPr lang="en-US" dirty="0"/>
          </a:p>
        </p:txBody>
      </p:sp>
      <p:sp>
        <p:nvSpPr>
          <p:cNvPr id="6" name="Slide Number Placeholder 5"/>
          <p:cNvSpPr>
            <a:spLocks noGrp="1"/>
          </p:cNvSpPr>
          <p:nvPr>
            <p:ph type="sldNum" sz="quarter" idx="12"/>
          </p:nvPr>
        </p:nvSpPr>
        <p:spPr/>
        <p:txBody>
          <a:bodyPr/>
          <a:lstStyle>
            <a:lvl1pPr eaLnBrk="0" hangingPunct="0">
              <a:defRPr/>
            </a:lvl1pPr>
          </a:lstStyle>
          <a:p>
            <a:pPr>
              <a:defRPr/>
            </a:pPr>
            <a:fld id="{D372A7B4-C43E-4199-B7F9-63D4A9F1D34C}"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vl1pPr>
          </a:lstStyle>
          <a:p>
            <a:pPr>
              <a:defRPr/>
            </a:pPr>
            <a:fld id="{6A8D9207-A963-4F3C-B3CC-E471CE9FCAC7}" type="datetime1">
              <a:rPr lang="en-US"/>
              <a:pPr>
                <a:defRPr/>
              </a:pPr>
              <a:t>10/14/2020</a:t>
            </a:fld>
            <a:endParaRPr lang="en-US" dirty="0"/>
          </a:p>
        </p:txBody>
      </p:sp>
      <p:sp>
        <p:nvSpPr>
          <p:cNvPr id="5" name="Footer Placeholder 4"/>
          <p:cNvSpPr>
            <a:spLocks noGrp="1"/>
          </p:cNvSpPr>
          <p:nvPr>
            <p:ph type="ftr" sz="quarter" idx="11"/>
          </p:nvPr>
        </p:nvSpPr>
        <p:spPr/>
        <p:txBody>
          <a:bodyPr/>
          <a:lstStyle>
            <a:lvl1pPr eaLnBrk="0" hangingPunct="0">
              <a:defRPr/>
            </a:lvl1pPr>
          </a:lstStyle>
          <a:p>
            <a:endParaRPr lang="en-US" dirty="0"/>
          </a:p>
        </p:txBody>
      </p:sp>
      <p:sp>
        <p:nvSpPr>
          <p:cNvPr id="6" name="Slide Number Placeholder 5"/>
          <p:cNvSpPr>
            <a:spLocks noGrp="1"/>
          </p:cNvSpPr>
          <p:nvPr>
            <p:ph type="sldNum" sz="quarter" idx="12"/>
          </p:nvPr>
        </p:nvSpPr>
        <p:spPr/>
        <p:txBody>
          <a:bodyPr/>
          <a:lstStyle>
            <a:lvl1pPr eaLnBrk="0" hangingPunct="0">
              <a:defRPr/>
            </a:lvl1pPr>
          </a:lstStyle>
          <a:p>
            <a:pPr>
              <a:defRPr/>
            </a:pPr>
            <a:fld id="{EA998E01-53C3-4295-9B94-0F1803554EB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0"/>
            <a:ext cx="10972800" cy="4876800"/>
          </a:xfrm>
        </p:spPr>
        <p:txBody>
          <a:bodyPr/>
          <a:lstStyle>
            <a:lvl1pPr>
              <a:buClr>
                <a:srgbClr val="004080"/>
              </a:buClr>
              <a:buSzPct val="80000"/>
              <a:buFont typeface="Wingdings" pitchFamily="2" charset="2"/>
              <a:buChar char="q"/>
              <a:defRPr/>
            </a:lvl1pPr>
            <a:lvl2pPr>
              <a:buClr>
                <a:srgbClr val="004080"/>
              </a:buClr>
              <a:buSzPct val="105000"/>
              <a:buFont typeface="Arial" pitchFamily="34" charset="0"/>
              <a:buChar char="•"/>
              <a:defRPr/>
            </a:lvl2pPr>
            <a:lvl3pPr>
              <a:buClr>
                <a:srgbClr val="004080"/>
              </a:buClr>
              <a:buFont typeface="Calibri" pitchFamily="34" charset="0"/>
              <a:buChar char="–"/>
              <a:defRPr/>
            </a:lvl3pPr>
            <a:lvl4pPr>
              <a:buClr>
                <a:srgbClr val="004080"/>
              </a:buClr>
              <a:buFont typeface="Wingdings" pitchFamily="2" charset="2"/>
              <a:buChar char="§"/>
              <a:defRPr/>
            </a:lvl4pPr>
            <a:lvl5pPr>
              <a:buClr>
                <a:srgbClr val="004080"/>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263982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785600" cy="685800"/>
          </a:xfrm>
        </p:spPr>
        <p:txBody>
          <a:bodyPr/>
          <a:lstStyle>
            <a:lvl1pPr algn="l">
              <a:defRPr b="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08000" y="914400"/>
            <a:ext cx="10972800" cy="4876800"/>
          </a:xfrm>
        </p:spPr>
        <p:txBody>
          <a:bodyPr/>
          <a:lstStyle>
            <a:lvl1pPr>
              <a:defRPr sz="2800"/>
            </a:lvl1pPr>
            <a:lvl2pPr>
              <a:defRPr sz="2400"/>
            </a:lvl2pPr>
            <a:lvl3pPr>
              <a:defRPr sz="20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noChangeArrowheads="1"/>
          </p:cNvSpPr>
          <p:nvPr>
            <p:ph type="sldNum" sz="quarter" idx="10"/>
          </p:nvPr>
        </p:nvSpPr>
        <p:spPr>
          <a:xfrm>
            <a:off x="9652000" y="6477009"/>
            <a:ext cx="2235200" cy="288925"/>
          </a:xfrm>
          <a:ln/>
        </p:spPr>
        <p:txBody>
          <a:bodyPr/>
          <a:lstStyle>
            <a:lvl1pPr algn="r">
              <a:defRPr sz="1200"/>
            </a:lvl1pPr>
          </a:lstStyle>
          <a:p>
            <a:r>
              <a:rPr lang="en-US" dirty="0"/>
              <a:t>		</a:t>
            </a:r>
            <a:fld id="{6F42FDE4-A7DD-41A7-A0A6-9B649FB43336}" type="slidenum">
              <a:rPr lang="en-US" smtClean="0"/>
              <a:pPr/>
              <a:t>‹#›</a:t>
            </a:fld>
            <a:endParaRPr lang="en-US" dirty="0"/>
          </a:p>
        </p:txBody>
      </p:sp>
      <p:sp>
        <p:nvSpPr>
          <p:cNvPr id="7" name="Rectangle 6"/>
          <p:cNvSpPr/>
          <p:nvPr userDrawn="1"/>
        </p:nvSpPr>
        <p:spPr>
          <a:xfrm>
            <a:off x="0" y="0"/>
            <a:ext cx="12192000" cy="685800"/>
          </a:xfrm>
          <a:prstGeom prst="rect">
            <a:avLst/>
          </a:prstGeom>
          <a:gradFill flip="none" rotWithShape="1">
            <a:gsLst>
              <a:gs pos="0">
                <a:srgbClr val="165881"/>
              </a:gs>
              <a:gs pos="50000">
                <a:srgbClr val="1E7AB2"/>
              </a:gs>
              <a:gs pos="100000">
                <a:srgbClr val="165881"/>
              </a:gs>
            </a:gsLst>
            <a:path path="circle">
              <a:fillToRect l="100000" t="100000"/>
            </a:path>
            <a:tileRect r="-100000" b="-100000"/>
          </a:gradFill>
          <a:ln w="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9" name="TextBox 8"/>
          <p:cNvSpPr txBox="1"/>
          <p:nvPr userDrawn="1"/>
        </p:nvSpPr>
        <p:spPr>
          <a:xfrm>
            <a:off x="5486400" y="6620932"/>
            <a:ext cx="1814920" cy="246221"/>
          </a:xfrm>
          <a:prstGeom prst="rect">
            <a:avLst/>
          </a:prstGeom>
          <a:noFill/>
        </p:spPr>
        <p:txBody>
          <a:bodyPr wrap="none" rtlCol="0">
            <a:spAutoFit/>
          </a:bodyPr>
          <a:lstStyle/>
          <a:p>
            <a:pPr fontAlgn="auto">
              <a:spcBef>
                <a:spcPts val="0"/>
              </a:spcBef>
              <a:spcAft>
                <a:spcPts val="0"/>
              </a:spcAft>
            </a:pPr>
            <a:r>
              <a:rPr lang="en-US" sz="1000" dirty="0">
                <a:solidFill>
                  <a:prstClr val="black"/>
                </a:solidFill>
                <a:latin typeface="Calibri"/>
                <a:cs typeface="+mn-cs"/>
              </a:rPr>
              <a:t>Contact: Jeff_brown@hphc.org</a:t>
            </a:r>
          </a:p>
        </p:txBody>
      </p:sp>
      <p:sp>
        <p:nvSpPr>
          <p:cNvPr id="10" name="TextBox 9"/>
          <p:cNvSpPr txBox="1"/>
          <p:nvPr userDrawn="1"/>
        </p:nvSpPr>
        <p:spPr>
          <a:xfrm>
            <a:off x="2844806" y="6611788"/>
            <a:ext cx="1752403" cy="246221"/>
          </a:xfrm>
          <a:prstGeom prst="rect">
            <a:avLst/>
          </a:prstGeom>
          <a:noFill/>
        </p:spPr>
        <p:txBody>
          <a:bodyPr wrap="none" rtlCol="0">
            <a:spAutoFit/>
          </a:bodyPr>
          <a:lstStyle/>
          <a:p>
            <a:pPr fontAlgn="auto">
              <a:spcBef>
                <a:spcPts val="0"/>
              </a:spcBef>
              <a:spcAft>
                <a:spcPts val="0"/>
              </a:spcAft>
            </a:pPr>
            <a:r>
              <a:rPr lang="en-US" sz="1000" dirty="0">
                <a:solidFill>
                  <a:prstClr val="black"/>
                </a:solidFill>
                <a:latin typeface="Calibri"/>
                <a:cs typeface="+mn-cs"/>
              </a:rPr>
              <a:t>Confidential. Do no distribute.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914400" y="2743200"/>
            <a:ext cx="10363200" cy="1371600"/>
          </a:xfrm>
        </p:spPr>
        <p:txBody>
          <a:bodyPr/>
          <a:lstStyle>
            <a:lvl1pPr algn="ctr">
              <a:defRPr/>
            </a:lvl1pPr>
          </a:lstStyle>
          <a:p>
            <a:r>
              <a:rPr lang="en-US" smtClean="0"/>
              <a:t>Click to edit Master title style</a:t>
            </a:r>
            <a:endParaRPr lang="en-US" dirty="0"/>
          </a:p>
        </p:txBody>
      </p:sp>
    </p:spTree>
    <p:extLst>
      <p:ext uri="{BB962C8B-B14F-4D97-AF65-F5344CB8AC3E}">
        <p14:creationId xmlns:p14="http://schemas.microsoft.com/office/powerpoint/2010/main" val="3481717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0"/>
            <a:ext cx="5384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95000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9"/>
            <a:ext cx="5386917" cy="4302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2174879"/>
            <a:ext cx="5389033" cy="4302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71947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34551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5681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533400"/>
            <a:ext cx="4011084" cy="9017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533400"/>
            <a:ext cx="6815667" cy="5943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0"/>
            <a:ext cx="4011084" cy="5041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366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5845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1.jp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609600" y="1600200"/>
            <a:ext cx="10972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36" name="TextBox 10"/>
          <p:cNvSpPr txBox="1">
            <a:spLocks noChangeArrowheads="1"/>
          </p:cNvSpPr>
          <p:nvPr/>
        </p:nvSpPr>
        <p:spPr bwMode="auto">
          <a:xfrm>
            <a:off x="11277600" y="6491292"/>
            <a:ext cx="914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a:defRPr/>
            </a:pPr>
            <a:fld id="{D8FDD92D-5FC3-4494-9310-8229F2B02295}" type="slidenum">
              <a:rPr lang="en-US" sz="1200" smtClean="0">
                <a:solidFill>
                  <a:schemeClr val="tx1"/>
                </a:solidFill>
              </a:rPr>
              <a:pPr algn="r">
                <a:defRPr/>
              </a:pPr>
              <a:t>‹#›</a:t>
            </a:fld>
            <a:endParaRPr lang="en-US" sz="12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rtl="0" eaLnBrk="1" fontAlgn="base" hangingPunct="1">
        <a:spcBef>
          <a:spcPct val="0"/>
        </a:spcBef>
        <a:spcAft>
          <a:spcPct val="0"/>
        </a:spcAft>
        <a:defRPr sz="3600" kern="1200">
          <a:solidFill>
            <a:schemeClr val="tx1"/>
          </a:solidFill>
          <a:latin typeface="Calibri" pitchFamily="34" charset="0"/>
          <a:ea typeface="+mj-ea"/>
          <a:cs typeface="+mj-cs"/>
        </a:defRPr>
      </a:lvl1pPr>
      <a:lvl2pPr algn="l" rtl="0" eaLnBrk="1" fontAlgn="base" hangingPunct="1">
        <a:spcBef>
          <a:spcPct val="0"/>
        </a:spcBef>
        <a:spcAft>
          <a:spcPct val="0"/>
        </a:spcAft>
        <a:defRPr sz="3600">
          <a:solidFill>
            <a:schemeClr val="tx1"/>
          </a:solidFill>
          <a:latin typeface="Calibri" pitchFamily="34" charset="0"/>
        </a:defRPr>
      </a:lvl2pPr>
      <a:lvl3pPr algn="l" rtl="0" eaLnBrk="1" fontAlgn="base" hangingPunct="1">
        <a:spcBef>
          <a:spcPct val="0"/>
        </a:spcBef>
        <a:spcAft>
          <a:spcPct val="0"/>
        </a:spcAft>
        <a:defRPr sz="3600">
          <a:solidFill>
            <a:schemeClr val="tx1"/>
          </a:solidFill>
          <a:latin typeface="Calibri" pitchFamily="34" charset="0"/>
        </a:defRPr>
      </a:lvl3pPr>
      <a:lvl4pPr algn="l" rtl="0" eaLnBrk="1" fontAlgn="base" hangingPunct="1">
        <a:spcBef>
          <a:spcPct val="0"/>
        </a:spcBef>
        <a:spcAft>
          <a:spcPct val="0"/>
        </a:spcAft>
        <a:defRPr sz="3600">
          <a:solidFill>
            <a:schemeClr val="tx1"/>
          </a:solidFill>
          <a:latin typeface="Calibri" pitchFamily="34" charset="0"/>
        </a:defRPr>
      </a:lvl4pPr>
      <a:lvl5pPr algn="l" rtl="0" eaLnBrk="1" fontAlgn="base" hangingPunct="1">
        <a:spcBef>
          <a:spcPct val="0"/>
        </a:spcBef>
        <a:spcAft>
          <a:spcPct val="0"/>
        </a:spcAft>
        <a:defRPr sz="3600">
          <a:solidFill>
            <a:schemeClr val="tx1"/>
          </a:solidFill>
          <a:latin typeface="Calibri" pitchFamily="34" charset="0"/>
        </a:defRPr>
      </a:lvl5pPr>
      <a:lvl6pPr marL="457200" algn="l" rtl="0" eaLnBrk="1" fontAlgn="base" hangingPunct="1">
        <a:spcBef>
          <a:spcPct val="0"/>
        </a:spcBef>
        <a:spcAft>
          <a:spcPct val="0"/>
        </a:spcAft>
        <a:defRPr sz="3600">
          <a:solidFill>
            <a:schemeClr val="tx1"/>
          </a:solidFill>
          <a:latin typeface="Calibri" pitchFamily="34" charset="0"/>
        </a:defRPr>
      </a:lvl6pPr>
      <a:lvl7pPr marL="914400" algn="l" rtl="0" eaLnBrk="1" fontAlgn="base" hangingPunct="1">
        <a:spcBef>
          <a:spcPct val="0"/>
        </a:spcBef>
        <a:spcAft>
          <a:spcPct val="0"/>
        </a:spcAft>
        <a:defRPr sz="3600">
          <a:solidFill>
            <a:schemeClr val="tx1"/>
          </a:solidFill>
          <a:latin typeface="Calibri" pitchFamily="34" charset="0"/>
        </a:defRPr>
      </a:lvl7pPr>
      <a:lvl8pPr marL="1371600" algn="l" rtl="0" eaLnBrk="1" fontAlgn="base" hangingPunct="1">
        <a:spcBef>
          <a:spcPct val="0"/>
        </a:spcBef>
        <a:spcAft>
          <a:spcPct val="0"/>
        </a:spcAft>
        <a:defRPr sz="3600">
          <a:solidFill>
            <a:schemeClr val="tx1"/>
          </a:solidFill>
          <a:latin typeface="Calibri" pitchFamily="34" charset="0"/>
        </a:defRPr>
      </a:lvl8pPr>
      <a:lvl9pPr marL="1828800" algn="l" rtl="0" eaLnBrk="1" fontAlgn="base" hangingPunct="1">
        <a:spcBef>
          <a:spcPct val="0"/>
        </a:spcBef>
        <a:spcAft>
          <a:spcPct val="0"/>
        </a:spcAft>
        <a:defRPr sz="36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2051" name="Text Placeholder 2"/>
          <p:cNvSpPr>
            <a:spLocks noGrp="1"/>
          </p:cNvSpPr>
          <p:nvPr>
            <p:ph type="body" idx="1"/>
          </p:nvPr>
        </p:nvSpPr>
        <p:spPr bwMode="auto">
          <a:xfrm>
            <a:off x="609600" y="1600204"/>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66ED4775-A842-4738-AAC1-2BA9ACA5FD5F}" type="datetime1">
              <a:rPr lang="en-US">
                <a:cs typeface="+mn-cs"/>
              </a:rPr>
              <a:pPr>
                <a:defRPr/>
              </a:pPr>
              <a:t>10/14/2020</a:t>
            </a:fld>
            <a:endParaRPr lang="en-US" dirty="0">
              <a:cs typeface="+mn-cs"/>
            </a:endParaRPr>
          </a:p>
        </p:txBody>
      </p:sp>
      <p:sp>
        <p:nvSpPr>
          <p:cNvPr id="5" name="Footer Placeholder 4"/>
          <p:cNvSpPr>
            <a:spLocks noGrp="1"/>
          </p:cNvSpPr>
          <p:nvPr>
            <p:ph type="ftr" sz="quarter" idx="3"/>
          </p:nvPr>
        </p:nvSpPr>
        <p:spPr>
          <a:xfrm>
            <a:off x="4165600" y="6356357"/>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defRPr>
            </a:lvl1pPr>
          </a:lstStyle>
          <a:p>
            <a:pPr fontAlgn="auto">
              <a:spcBef>
                <a:spcPts val="0"/>
              </a:spcBef>
              <a:spcAft>
                <a:spcPts val="0"/>
              </a:spcAft>
            </a:pPr>
            <a:endParaRPr lang="en-US" dirty="0">
              <a:cs typeface="+mn-cs"/>
            </a:endParaRPr>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mn-lt"/>
              </a:defRPr>
            </a:lvl1pPr>
          </a:lstStyle>
          <a:p>
            <a:pPr>
              <a:defRPr/>
            </a:pPr>
            <a:fld id="{01893620-C183-4A81-830C-0EB6FDC4C480}" type="slidenum">
              <a:rPr lang="en-US">
                <a:cs typeface="+mn-cs"/>
              </a:rPr>
              <a:pPr>
                <a:defRPr/>
              </a:pPr>
              <a:t>‹#›</a:t>
            </a:fld>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058" y="221859"/>
            <a:ext cx="11747861" cy="838198"/>
          </a:xfrm>
        </p:spPr>
        <p:txBody>
          <a:bodyPr>
            <a:normAutofit fontScale="90000"/>
          </a:bodyPr>
          <a:lstStyle/>
          <a:p>
            <a:pPr algn="ctr">
              <a:spcBef>
                <a:spcPts val="600"/>
              </a:spcBef>
            </a:pPr>
            <a:r>
              <a:rPr lang="en-US" sz="3300" dirty="0" smtClean="0">
                <a:latin typeface="+mn-lt"/>
              </a:rPr>
              <a:t>A Research Network </a:t>
            </a:r>
            <a:r>
              <a:rPr lang="en-US" sz="3300" dirty="0">
                <a:latin typeface="+mn-lt"/>
              </a:rPr>
              <a:t>for </a:t>
            </a:r>
            <a:r>
              <a:rPr lang="en-US" sz="3300" dirty="0" smtClean="0">
                <a:latin typeface="+mn-lt"/>
              </a:rPr>
              <a:t>Biosimilars</a:t>
            </a:r>
            <a:r>
              <a:rPr lang="en-US" sz="3300" dirty="0">
                <a:latin typeface="+mn-lt"/>
              </a:rPr>
              <a:t>: Creation and </a:t>
            </a:r>
            <a:r>
              <a:rPr lang="en-US" sz="3300" dirty="0" smtClean="0">
                <a:latin typeface="+mn-lt"/>
              </a:rPr>
              <a:t>Activities </a:t>
            </a:r>
            <a:r>
              <a:rPr lang="en-US" sz="3300" dirty="0">
                <a:latin typeface="+mn-lt"/>
              </a:rPr>
              <a:t>of the </a:t>
            </a:r>
            <a:r>
              <a:rPr lang="en-US" sz="3300" dirty="0" smtClean="0">
                <a:latin typeface="+mn-lt"/>
              </a:rPr>
              <a:t>BBCIC</a:t>
            </a:r>
            <a:br>
              <a:rPr lang="en-US" sz="3300" dirty="0" smtClean="0">
                <a:latin typeface="+mn-lt"/>
              </a:rPr>
            </a:br>
            <a:r>
              <a:rPr lang="en-US" sz="1000" dirty="0" smtClean="0">
                <a:latin typeface="+mn-lt"/>
              </a:rPr>
              <a:t/>
            </a:r>
            <a:br>
              <a:rPr lang="en-US" sz="1000" dirty="0" smtClean="0">
                <a:latin typeface="+mn-lt"/>
              </a:rPr>
            </a:br>
            <a:r>
              <a:rPr lang="en-US" sz="1300" dirty="0" smtClean="0">
                <a:latin typeface="+mn-lt"/>
              </a:rPr>
              <a:t>Pamala A. Pawloski</a:t>
            </a:r>
            <a:r>
              <a:rPr lang="en-US" sz="1300" baseline="30000" dirty="0" smtClean="0">
                <a:latin typeface="+mn-lt"/>
              </a:rPr>
              <a:t>1</a:t>
            </a:r>
            <a:r>
              <a:rPr lang="en-US" sz="1300" dirty="0" smtClean="0">
                <a:latin typeface="+mn-lt"/>
              </a:rPr>
              <a:t>, </a:t>
            </a:r>
            <a:r>
              <a:rPr lang="en-US" sz="1300" dirty="0">
                <a:latin typeface="+mn-lt"/>
              </a:rPr>
              <a:t>Kevin </a:t>
            </a:r>
            <a:r>
              <a:rPr lang="en-US" sz="1300" dirty="0" smtClean="0">
                <a:latin typeface="+mn-lt"/>
              </a:rPr>
              <a:t>Haynes</a:t>
            </a:r>
            <a:r>
              <a:rPr lang="en-US" sz="1300" baseline="30000" dirty="0" smtClean="0">
                <a:latin typeface="+mn-lt"/>
              </a:rPr>
              <a:t>2</a:t>
            </a:r>
            <a:r>
              <a:rPr lang="en-US" sz="1300" dirty="0" smtClean="0">
                <a:latin typeface="+mn-lt"/>
              </a:rPr>
              <a:t>, Dan Kent</a:t>
            </a:r>
            <a:r>
              <a:rPr lang="en-US" sz="1300" baseline="30000" dirty="0" smtClean="0">
                <a:latin typeface="+mn-lt"/>
              </a:rPr>
              <a:t>3</a:t>
            </a:r>
            <a:r>
              <a:rPr lang="en-US" sz="1300" dirty="0" smtClean="0">
                <a:latin typeface="+mn-lt"/>
              </a:rPr>
              <a:t>, Cheryl Walraven</a:t>
            </a:r>
            <a:r>
              <a:rPr lang="en-US" sz="1300" baseline="30000" dirty="0" smtClean="0">
                <a:latin typeface="+mn-lt"/>
              </a:rPr>
              <a:t>4</a:t>
            </a:r>
            <a:r>
              <a:rPr lang="en-US" sz="1300" dirty="0" smtClean="0">
                <a:latin typeface="+mn-lt"/>
              </a:rPr>
              <a:t>, </a:t>
            </a:r>
            <a:r>
              <a:rPr lang="en-US" sz="1300" dirty="0">
                <a:latin typeface="+mn-lt"/>
              </a:rPr>
              <a:t>Catherine Panozzo</a:t>
            </a:r>
            <a:r>
              <a:rPr lang="en-US" sz="1300" baseline="30000" dirty="0">
                <a:latin typeface="+mn-lt"/>
              </a:rPr>
              <a:t>5</a:t>
            </a:r>
            <a:r>
              <a:rPr lang="en-US" sz="1300" dirty="0">
                <a:latin typeface="+mn-lt"/>
              </a:rPr>
              <a:t>, </a:t>
            </a:r>
            <a:r>
              <a:rPr lang="en-US" sz="1300" dirty="0" err="1" smtClean="0">
                <a:latin typeface="+mn-lt"/>
              </a:rPr>
              <a:t>Vanita</a:t>
            </a:r>
            <a:r>
              <a:rPr lang="en-US" sz="1300" dirty="0" smtClean="0">
                <a:latin typeface="+mn-lt"/>
              </a:rPr>
              <a:t> Pindolia</a:t>
            </a:r>
            <a:r>
              <a:rPr lang="en-US" sz="1300" baseline="30000" dirty="0" smtClean="0">
                <a:latin typeface="+mn-lt"/>
              </a:rPr>
              <a:t>6</a:t>
            </a:r>
            <a:r>
              <a:rPr lang="en-US" sz="1300" dirty="0" smtClean="0">
                <a:latin typeface="+mn-lt"/>
              </a:rPr>
              <a:t>, Jeffrey Brown</a:t>
            </a:r>
            <a:r>
              <a:rPr lang="en-US" sz="1300" baseline="30000" dirty="0" smtClean="0">
                <a:latin typeface="+mn-lt"/>
              </a:rPr>
              <a:t>5</a:t>
            </a:r>
            <a:r>
              <a:rPr lang="en-US" sz="1300" dirty="0" smtClean="0">
                <a:latin typeface="+mn-lt"/>
              </a:rPr>
              <a:t>, Catherine </a:t>
            </a:r>
            <a:r>
              <a:rPr lang="en-US" sz="1300" dirty="0" err="1" smtClean="0">
                <a:latin typeface="+mn-lt"/>
              </a:rPr>
              <a:t>M.e</a:t>
            </a:r>
            <a:r>
              <a:rPr lang="en-US" sz="1300" dirty="0" smtClean="0">
                <a:latin typeface="+mn-lt"/>
              </a:rPr>
              <a:t> Lockhart</a:t>
            </a:r>
            <a:r>
              <a:rPr lang="en-US" sz="1300" baseline="30000" dirty="0" smtClean="0">
                <a:latin typeface="+mn-lt"/>
              </a:rPr>
              <a:t>7</a:t>
            </a:r>
            <a:r>
              <a:rPr lang="en-US" sz="1300" dirty="0" smtClean="0">
                <a:latin typeface="+mn-lt"/>
              </a:rPr>
              <a:t>, Charles E. Barr</a:t>
            </a:r>
            <a:r>
              <a:rPr lang="en-US" sz="1300" baseline="30000" dirty="0" smtClean="0">
                <a:latin typeface="+mn-lt"/>
              </a:rPr>
              <a:t>7</a:t>
            </a:r>
            <a:r>
              <a:rPr lang="en-US" sz="1300" dirty="0" smtClean="0">
                <a:latin typeface="+mn-lt"/>
              </a:rPr>
              <a:t>, </a:t>
            </a:r>
            <a:r>
              <a:rPr lang="en-US" sz="1300" dirty="0">
                <a:latin typeface="+mn-lt"/>
              </a:rPr>
              <a:t>Bernadette </a:t>
            </a:r>
            <a:r>
              <a:rPr lang="en-US" sz="1300" dirty="0" smtClean="0">
                <a:latin typeface="+mn-lt"/>
              </a:rPr>
              <a:t>Eichelberger</a:t>
            </a:r>
            <a:r>
              <a:rPr lang="en-US" sz="1300" baseline="30000" dirty="0" smtClean="0">
                <a:latin typeface="+mn-lt"/>
              </a:rPr>
              <a:t>7</a:t>
            </a:r>
            <a:r>
              <a:rPr lang="en-US" sz="1600" dirty="0" smtClean="0">
                <a:latin typeface="+mn-lt"/>
              </a:rPr>
              <a:t/>
            </a:r>
            <a:br>
              <a:rPr lang="en-US" sz="1600" dirty="0" smtClean="0">
                <a:latin typeface="+mn-lt"/>
              </a:rPr>
            </a:br>
            <a:r>
              <a:rPr lang="en-US" sz="1100" dirty="0" smtClean="0">
                <a:latin typeface="+mn-lt"/>
              </a:rPr>
              <a:t>HealthPartners</a:t>
            </a:r>
            <a:r>
              <a:rPr lang="en-US" sz="1100" baseline="30000" dirty="0" smtClean="0">
                <a:latin typeface="+mn-lt"/>
              </a:rPr>
              <a:t>1</a:t>
            </a:r>
            <a:r>
              <a:rPr lang="en-US" sz="1100" dirty="0" smtClean="0">
                <a:latin typeface="+mn-lt"/>
              </a:rPr>
              <a:t>, </a:t>
            </a:r>
            <a:r>
              <a:rPr lang="en-US" sz="1100" dirty="0">
                <a:latin typeface="+mn-lt"/>
              </a:rPr>
              <a:t>Anthem HealthCore</a:t>
            </a:r>
            <a:r>
              <a:rPr lang="en-US" sz="1100" baseline="30000" dirty="0" smtClean="0">
                <a:latin typeface="+mn-lt"/>
              </a:rPr>
              <a:t>2</a:t>
            </a:r>
            <a:r>
              <a:rPr lang="en-US" sz="1100" dirty="0">
                <a:latin typeface="+mn-lt"/>
              </a:rPr>
              <a:t>, </a:t>
            </a:r>
            <a:r>
              <a:rPr lang="en-US" sz="1100" dirty="0" smtClean="0">
                <a:latin typeface="+mn-lt"/>
              </a:rPr>
              <a:t>Kaiser Permanent Washington Research Institute</a:t>
            </a:r>
            <a:r>
              <a:rPr lang="en-US" sz="1100" baseline="30000" dirty="0" smtClean="0">
                <a:latin typeface="+mn-lt"/>
              </a:rPr>
              <a:t>3,</a:t>
            </a:r>
            <a:r>
              <a:rPr lang="en-US" sz="1100" dirty="0" smtClean="0">
                <a:latin typeface="+mn-lt"/>
              </a:rPr>
              <a:t>Aetna</a:t>
            </a:r>
            <a:r>
              <a:rPr lang="en-US" sz="1100" baseline="30000" dirty="0" smtClean="0">
                <a:latin typeface="+mn-lt"/>
              </a:rPr>
              <a:t>4</a:t>
            </a:r>
            <a:r>
              <a:rPr lang="en-US" sz="1100" dirty="0">
                <a:latin typeface="+mn-lt"/>
              </a:rPr>
              <a:t>, </a:t>
            </a:r>
            <a:r>
              <a:rPr lang="en-US" sz="1100" dirty="0" smtClean="0">
                <a:latin typeface="+mn-lt"/>
              </a:rPr>
              <a:t>Harvard Pilgrim Health Care</a:t>
            </a:r>
            <a:r>
              <a:rPr lang="en-US" sz="1100" baseline="30000" dirty="0" smtClean="0">
                <a:latin typeface="+mn-lt"/>
              </a:rPr>
              <a:t>5</a:t>
            </a:r>
            <a:r>
              <a:rPr lang="en-US" sz="1100" dirty="0">
                <a:latin typeface="+mn-lt"/>
              </a:rPr>
              <a:t>, Henry Ford Health </a:t>
            </a:r>
            <a:r>
              <a:rPr lang="en-US" sz="1100" dirty="0" smtClean="0">
                <a:latin typeface="+mn-lt"/>
              </a:rPr>
              <a:t>System</a:t>
            </a:r>
            <a:r>
              <a:rPr lang="en-US" sz="1100" baseline="30000" dirty="0" smtClean="0">
                <a:latin typeface="+mn-lt"/>
              </a:rPr>
              <a:t>6</a:t>
            </a:r>
            <a:r>
              <a:rPr lang="en-US" sz="1100" dirty="0" smtClean="0">
                <a:latin typeface="+mn-lt"/>
              </a:rPr>
              <a:t>, Academy of Managed Care Pharmacy</a:t>
            </a:r>
            <a:r>
              <a:rPr lang="en-US" sz="1100" baseline="30000" dirty="0" smtClean="0">
                <a:latin typeface="+mn-lt"/>
              </a:rPr>
              <a:t>7</a:t>
            </a:r>
            <a:endParaRPr lang="en-US" sz="1100" dirty="0">
              <a:latin typeface="+mn-lt"/>
            </a:endParaRPr>
          </a:p>
        </p:txBody>
      </p:sp>
      <p:sp>
        <p:nvSpPr>
          <p:cNvPr id="4" name="Content Placeholder 3"/>
          <p:cNvSpPr>
            <a:spLocks noGrp="1"/>
          </p:cNvSpPr>
          <p:nvPr>
            <p:ph idx="1"/>
          </p:nvPr>
        </p:nvSpPr>
        <p:spPr>
          <a:xfrm>
            <a:off x="222058" y="1140809"/>
            <a:ext cx="3747727" cy="2730580"/>
          </a:xfrm>
        </p:spPr>
        <p:txBody>
          <a:bodyPr>
            <a:normAutofit fontScale="25000" lnSpcReduction="20000"/>
          </a:bodyPr>
          <a:lstStyle/>
          <a:p>
            <a:pPr marL="0" indent="0">
              <a:lnSpc>
                <a:spcPct val="120000"/>
              </a:lnSpc>
              <a:spcBef>
                <a:spcPts val="100"/>
              </a:spcBef>
              <a:buNone/>
            </a:pPr>
            <a:r>
              <a:rPr lang="en-US" sz="4800" b="1" dirty="0" smtClean="0"/>
              <a:t>INTRODUCTION/PROGRAM OVERVIEW</a:t>
            </a:r>
          </a:p>
          <a:p>
            <a:pPr marL="112713" indent="-112713">
              <a:lnSpc>
                <a:spcPct val="120000"/>
              </a:lnSpc>
              <a:spcBef>
                <a:spcPts val="100"/>
              </a:spcBef>
            </a:pPr>
            <a:r>
              <a:rPr lang="en-US" sz="4400" dirty="0" smtClean="0"/>
              <a:t>The </a:t>
            </a:r>
            <a:r>
              <a:rPr lang="en-US" sz="4400" dirty="0"/>
              <a:t>Biologics and Biosimilars Collective Intelligence Consortium (BBCIC</a:t>
            </a:r>
            <a:r>
              <a:rPr lang="en-US" sz="4400" dirty="0" smtClean="0"/>
              <a:t>), a member-supported consortium, was convened by Academy of Managed Care Pharmacy in 2015 to </a:t>
            </a:r>
            <a:r>
              <a:rPr lang="en-US" sz="4400" dirty="0"/>
              <a:t>generate post-market evidence </a:t>
            </a:r>
            <a:r>
              <a:rPr lang="en-US" sz="4400" dirty="0" smtClean="0"/>
              <a:t>of biosimilars in the US  </a:t>
            </a:r>
          </a:p>
          <a:p>
            <a:pPr marL="112713" indent="-112713">
              <a:lnSpc>
                <a:spcPct val="120000"/>
              </a:lnSpc>
              <a:spcBef>
                <a:spcPts val="100"/>
              </a:spcBef>
            </a:pPr>
            <a:r>
              <a:rPr lang="en-US" sz="4400" dirty="0" smtClean="0"/>
              <a:t>Objective: to conduct descriptive analyses and feasibility assessments to inform the design of subsequent studies to monitor safety</a:t>
            </a:r>
            <a:r>
              <a:rPr lang="en-US" sz="4400" dirty="0"/>
              <a:t>, effectiveness, and patterns of </a:t>
            </a:r>
            <a:r>
              <a:rPr lang="en-US" sz="4400" dirty="0" smtClean="0"/>
              <a:t>use </a:t>
            </a:r>
            <a:r>
              <a:rPr lang="en-US" sz="4400" dirty="0"/>
              <a:t>of biologics, biosimilars, and related </a:t>
            </a:r>
            <a:r>
              <a:rPr lang="en-US" sz="4400" dirty="0" smtClean="0"/>
              <a:t>products</a:t>
            </a:r>
          </a:p>
          <a:p>
            <a:pPr marL="112713" indent="-112713">
              <a:lnSpc>
                <a:spcPct val="120000"/>
              </a:lnSpc>
              <a:spcBef>
                <a:spcPts val="100"/>
              </a:spcBef>
            </a:pPr>
            <a:r>
              <a:rPr lang="en-US" sz="4400" dirty="0" smtClean="0"/>
              <a:t>Data Sources and Methods: Data partners within the BBCIC Distributed Research Network (DRN) leverage the </a:t>
            </a:r>
            <a:r>
              <a:rPr lang="en-US" sz="4400" dirty="0"/>
              <a:t>Sentinel Common Data </a:t>
            </a:r>
            <a:r>
              <a:rPr lang="en-US" sz="4400" dirty="0" smtClean="0"/>
              <a:t>Model v6 (SCDM) to include commercial administrative claims data from national and regional health insurers, and collect data for analysis by the data </a:t>
            </a:r>
            <a:r>
              <a:rPr lang="en-US" sz="4400" dirty="0"/>
              <a:t>coordinating </a:t>
            </a:r>
            <a:r>
              <a:rPr lang="en-US" sz="4400" dirty="0" smtClean="0"/>
              <a:t>center at Harvard Pilgrim Health Care Institute</a:t>
            </a:r>
            <a:endParaRPr lang="en-US" sz="4400" dirty="0"/>
          </a:p>
        </p:txBody>
      </p:sp>
      <p:sp>
        <p:nvSpPr>
          <p:cNvPr id="5" name="Content Placeholder 3"/>
          <p:cNvSpPr txBox="1">
            <a:spLocks/>
          </p:cNvSpPr>
          <p:nvPr/>
        </p:nvSpPr>
        <p:spPr>
          <a:xfrm>
            <a:off x="3859901" y="1179403"/>
            <a:ext cx="4195520" cy="363688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100"/>
              </a:spcBef>
              <a:buNone/>
            </a:pPr>
            <a:r>
              <a:rPr lang="en-US" sz="1300" b="1" dirty="0"/>
              <a:t>INITIAL  DESCRIPTIVE </a:t>
            </a:r>
            <a:r>
              <a:rPr lang="en-US" sz="1300" b="1" dirty="0" smtClean="0"/>
              <a:t>ANALYSES</a:t>
            </a:r>
          </a:p>
          <a:p>
            <a:pPr marL="119063" indent="-119063">
              <a:lnSpc>
                <a:spcPct val="100000"/>
              </a:lnSpc>
              <a:spcBef>
                <a:spcPts val="100"/>
              </a:spcBef>
              <a:buNone/>
            </a:pPr>
            <a:r>
              <a:rPr lang="en-US" sz="1100" b="1" dirty="0" smtClean="0"/>
              <a:t>1</a:t>
            </a:r>
            <a:r>
              <a:rPr lang="en-US" sz="1100" b="1" dirty="0"/>
              <a:t>) </a:t>
            </a:r>
            <a:r>
              <a:rPr lang="en-US" sz="1200" b="1" dirty="0"/>
              <a:t>Anti-inflammatory (AI) Agent use for Rheumatoid Arthritis, Psoriatic and Gastrointestinal Conditions</a:t>
            </a:r>
          </a:p>
          <a:p>
            <a:pPr marL="231775" lvl="2" indent="-112713">
              <a:lnSpc>
                <a:spcPct val="100000"/>
              </a:lnSpc>
              <a:spcBef>
                <a:spcPts val="100"/>
              </a:spcBef>
            </a:pPr>
            <a:r>
              <a:rPr lang="en-US" sz="1200" dirty="0"/>
              <a:t>Retrospective new user cohort  1/1/2006-9/30/2015</a:t>
            </a:r>
          </a:p>
          <a:p>
            <a:pPr marL="230188" lvl="1" indent="-106363"/>
            <a:r>
              <a:rPr lang="en-US" sz="1200" dirty="0" smtClean="0"/>
              <a:t>Adult </a:t>
            </a:r>
            <a:r>
              <a:rPr lang="en-US" sz="1200" dirty="0"/>
              <a:t>members diagnosed with rheumatoid arthritis , psoriasis, psoriatic arthritis, ankylosing spondylitis, or inflammatory bowel disease who initiated anti-inflammatory therapy</a:t>
            </a:r>
          </a:p>
          <a:p>
            <a:pPr marL="230188" lvl="1" indent="-106363"/>
            <a:r>
              <a:rPr lang="en-US" sz="1200" dirty="0" smtClean="0"/>
              <a:t>Primary outcomes: Any serious infection or pneumonia</a:t>
            </a:r>
          </a:p>
          <a:p>
            <a:pPr marL="230188" lvl="1" indent="-106363"/>
            <a:r>
              <a:rPr lang="en-US" sz="1200" dirty="0" smtClean="0"/>
              <a:t>Results: Outcomes comparable to other observational trials </a:t>
            </a:r>
          </a:p>
          <a:p>
            <a:pPr marL="169863" indent="-169863">
              <a:lnSpc>
                <a:spcPct val="100000"/>
              </a:lnSpc>
              <a:spcBef>
                <a:spcPts val="100"/>
              </a:spcBef>
              <a:buNone/>
            </a:pPr>
            <a:r>
              <a:rPr lang="en-US" sz="1200" b="1" dirty="0" smtClean="0"/>
              <a:t>2</a:t>
            </a:r>
            <a:r>
              <a:rPr lang="en-US" sz="1200" b="1" dirty="0"/>
              <a:t>) Intermediate (NPH), Long-acting insulin (LAI) use in Types 1 and 2 Diabetes </a:t>
            </a:r>
          </a:p>
          <a:p>
            <a:pPr marL="225425" lvl="1" indent="-117475">
              <a:lnSpc>
                <a:spcPct val="100000"/>
              </a:lnSpc>
              <a:spcBef>
                <a:spcPts val="100"/>
              </a:spcBef>
            </a:pPr>
            <a:r>
              <a:rPr lang="en-US" sz="1200" dirty="0"/>
              <a:t>Retrospective study of new and prevalent insulin users 1/1/2011-9/30/2015 </a:t>
            </a:r>
          </a:p>
          <a:p>
            <a:pPr marL="225425" lvl="1" indent="-117475">
              <a:lnSpc>
                <a:spcPct val="100000"/>
              </a:lnSpc>
              <a:spcBef>
                <a:spcPts val="100"/>
              </a:spcBef>
            </a:pPr>
            <a:r>
              <a:rPr lang="en-US" sz="1200" dirty="0"/>
              <a:t>Primary objective: Describe treatment patterns and outcomes of adults with diabetes who use LAI/ NPH </a:t>
            </a:r>
            <a:r>
              <a:rPr lang="en-US" sz="1200" dirty="0" err="1"/>
              <a:t>insulins</a:t>
            </a:r>
            <a:endParaRPr lang="en-US" sz="1200" dirty="0"/>
          </a:p>
          <a:p>
            <a:pPr marL="225425" lvl="1" indent="-117475">
              <a:lnSpc>
                <a:spcPct val="100000"/>
              </a:lnSpc>
              <a:spcBef>
                <a:spcPts val="100"/>
              </a:spcBef>
            </a:pPr>
            <a:r>
              <a:rPr lang="en-US" sz="1200" dirty="0"/>
              <a:t>Results:  Outcomes comparable to other observational studies;  A1C capture sufficient for sensitivity analysis; measureable covariates for strong propensity score matching; future work in medication gap refined and future T1DM – T2DM algorithm </a:t>
            </a:r>
            <a:r>
              <a:rPr lang="en-US" sz="1200" dirty="0" smtClean="0"/>
              <a:t>assignment</a:t>
            </a:r>
            <a:endParaRPr lang="en-US" sz="1200" dirty="0"/>
          </a:p>
          <a:p>
            <a:pPr marL="0" indent="0">
              <a:spcBef>
                <a:spcPts val="300"/>
              </a:spcBef>
              <a:buNone/>
            </a:pPr>
            <a:endParaRPr lang="en-US" dirty="0" smtClean="0">
              <a:solidFill>
                <a:srgbClr val="FF0000"/>
              </a:solidFill>
            </a:endParaRPr>
          </a:p>
          <a:p>
            <a:endParaRPr lang="en-US" dirty="0">
              <a:solidFill>
                <a:srgbClr val="FF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937463211"/>
              </p:ext>
            </p:extLst>
          </p:nvPr>
        </p:nvGraphicFramePr>
        <p:xfrm>
          <a:off x="527467" y="3808320"/>
          <a:ext cx="3001089" cy="2240280"/>
        </p:xfrm>
        <a:graphic>
          <a:graphicData uri="http://schemas.openxmlformats.org/drawingml/2006/table">
            <a:tbl>
              <a:tblPr firstRow="1" bandRow="1">
                <a:tableStyleId>{5C22544A-7EE6-4342-B048-85BDC9FD1C3A}</a:tableStyleId>
              </a:tblPr>
              <a:tblGrid>
                <a:gridCol w="783738"/>
                <a:gridCol w="1164691"/>
                <a:gridCol w="1052660"/>
              </a:tblGrid>
              <a:tr h="215752">
                <a:tc gridSpan="3">
                  <a:txBody>
                    <a:bodyPr/>
                    <a:lstStyle/>
                    <a:p>
                      <a:r>
                        <a:rPr lang="en-US" sz="900" dirty="0" smtClean="0"/>
                        <a:t>BBCIC</a:t>
                      </a:r>
                      <a:r>
                        <a:rPr lang="en-US" sz="900" baseline="0" dirty="0" smtClean="0"/>
                        <a:t> MEMBER ORGANIZATIONS</a:t>
                      </a:r>
                      <a:endParaRPr lang="en-US" sz="900" dirty="0"/>
                    </a:p>
                  </a:txBody>
                  <a:tcPr/>
                </a:tc>
                <a:tc hMerge="1">
                  <a:txBody>
                    <a:bodyPr/>
                    <a:lstStyle/>
                    <a:p>
                      <a:endParaRPr lang="en-US" dirty="0"/>
                    </a:p>
                  </a:txBody>
                  <a:tcPr/>
                </a:tc>
                <a:tc hMerge="1">
                  <a:txBody>
                    <a:bodyPr/>
                    <a:lstStyle/>
                    <a:p>
                      <a:endParaRPr lang="en-US" dirty="0"/>
                    </a:p>
                  </a:txBody>
                  <a:tcPr/>
                </a:tc>
              </a:tr>
              <a:tr h="316437">
                <a:tc>
                  <a:txBody>
                    <a:bodyPr/>
                    <a:lstStyle/>
                    <a:p>
                      <a:r>
                        <a:rPr lang="en-US" sz="800" dirty="0" smtClean="0"/>
                        <a:t>AbbVie</a:t>
                      </a:r>
                      <a:endParaRPr lang="en-US"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err="1" smtClean="0"/>
                        <a:t>Boehringer</a:t>
                      </a:r>
                      <a:r>
                        <a:rPr lang="en-US" sz="800" dirty="0" smtClean="0"/>
                        <a:t> </a:t>
                      </a:r>
                      <a:r>
                        <a:rPr lang="en-US" sz="800" dirty="0" err="1" smtClean="0"/>
                        <a:t>Ingelheim</a:t>
                      </a:r>
                      <a:r>
                        <a:rPr lang="en-US" sz="800" dirty="0" smtClean="0"/>
                        <a:t> Pharmaceuticals</a:t>
                      </a:r>
                      <a:r>
                        <a:rPr lang="en-US" sz="800" baseline="0" dirty="0" smtClean="0"/>
                        <a:t> </a:t>
                      </a:r>
                      <a:endParaRPr lang="en-US" sz="800" dirty="0" smtClean="0"/>
                    </a:p>
                  </a:txBody>
                  <a:tcPr/>
                </a:tc>
                <a:tc>
                  <a:txBody>
                    <a:bodyPr/>
                    <a:lstStyle/>
                    <a:p>
                      <a:r>
                        <a:rPr lang="en-US" sz="800" dirty="0" smtClean="0"/>
                        <a:t>Merck</a:t>
                      </a:r>
                      <a:endParaRPr lang="en-US" sz="800" dirty="0"/>
                    </a:p>
                  </a:txBody>
                  <a:tcPr/>
                </a:tc>
              </a:tr>
              <a:tr h="316437">
                <a:tc>
                  <a:txBody>
                    <a:bodyPr/>
                    <a:lstStyle/>
                    <a:p>
                      <a:r>
                        <a:rPr lang="en-US" sz="800" dirty="0" smtClean="0"/>
                        <a:t>Aetna</a:t>
                      </a:r>
                      <a:endParaRPr lang="en-US"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smtClean="0"/>
                        <a:t>Express Scripts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smtClean="0"/>
                        <a:t>Momenta Pharmaceuticals </a:t>
                      </a:r>
                    </a:p>
                  </a:txBody>
                  <a:tcPr/>
                </a:tc>
              </a:tr>
              <a:tr h="316437">
                <a:tc>
                  <a:txBody>
                    <a:bodyPr/>
                    <a:lstStyle/>
                    <a:p>
                      <a:r>
                        <a:rPr lang="en-US" sz="800" dirty="0" smtClean="0"/>
                        <a:t>Amgen</a:t>
                      </a:r>
                      <a:endParaRPr lang="en-US"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smtClean="0"/>
                        <a:t>Harvard Pilgrim Health Care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smtClean="0"/>
                        <a:t>Pfizer </a:t>
                      </a:r>
                    </a:p>
                  </a:txBody>
                  <a:tcPr/>
                </a:tc>
              </a:tr>
              <a:tr h="2013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smtClean="0"/>
                        <a:t>AMCP </a:t>
                      </a:r>
                    </a:p>
                  </a:txBody>
                  <a:tcPr/>
                </a:tc>
                <a:tc>
                  <a:txBody>
                    <a:bodyPr/>
                    <a:lstStyle/>
                    <a:p>
                      <a:r>
                        <a:rPr lang="en-US" sz="800" dirty="0" smtClean="0"/>
                        <a:t>HealthPartners</a:t>
                      </a:r>
                      <a:endParaRPr lang="en-US" sz="800" dirty="0"/>
                    </a:p>
                  </a:txBody>
                  <a:tcPr/>
                </a:tc>
                <a:tc>
                  <a:txBody>
                    <a:bodyPr/>
                    <a:lstStyle/>
                    <a:p>
                      <a:r>
                        <a:rPr lang="en-US" sz="800" dirty="0" err="1" smtClean="0"/>
                        <a:t>Optum</a:t>
                      </a:r>
                      <a:endParaRPr lang="en-US" sz="800" dirty="0"/>
                    </a:p>
                  </a:txBody>
                  <a:tcPr/>
                </a:tc>
              </a:tr>
              <a:tr h="316437">
                <a:tc>
                  <a:txBody>
                    <a:bodyPr/>
                    <a:lstStyle/>
                    <a:p>
                      <a:r>
                        <a:rPr lang="en-US" sz="800" dirty="0" smtClean="0"/>
                        <a:t>Anthem </a:t>
                      </a:r>
                      <a:r>
                        <a:rPr lang="en-US" sz="800" dirty="0" err="1" smtClean="0"/>
                        <a:t>HealthCore</a:t>
                      </a:r>
                      <a:endParaRPr lang="en-US"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smtClean="0"/>
                        <a:t>Henry Ford Health System </a:t>
                      </a:r>
                    </a:p>
                  </a:txBody>
                  <a:tcPr/>
                </a:tc>
                <a:tc>
                  <a:txBody>
                    <a:bodyPr/>
                    <a:lstStyle/>
                    <a:p>
                      <a:r>
                        <a:rPr lang="en-US" sz="800" dirty="0" smtClean="0"/>
                        <a:t>Sandoz</a:t>
                      </a:r>
                      <a:endParaRPr lang="en-US" sz="800" dirty="0"/>
                    </a:p>
                  </a:txBody>
                  <a:tcPr/>
                </a:tc>
              </a:tr>
              <a:tr h="431505">
                <a:tc>
                  <a:txBody>
                    <a:bodyPr/>
                    <a:lstStyle/>
                    <a:p>
                      <a:r>
                        <a:rPr lang="en-US" sz="800" dirty="0" err="1" smtClean="0"/>
                        <a:t>Apobiologix</a:t>
                      </a:r>
                      <a:endParaRPr lang="en-US"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smtClean="0"/>
                        <a:t>Kaiser Permanente Washington Health Research Institute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smtClean="0"/>
                        <a:t>Sanofi</a:t>
                      </a:r>
                    </a:p>
                  </a:txBody>
                  <a:tcPr/>
                </a:tc>
              </a:tr>
            </a:tbl>
          </a:graphicData>
        </a:graphic>
      </p:graphicFrame>
      <p:sp>
        <p:nvSpPr>
          <p:cNvPr id="10" name="Content Placeholder 3"/>
          <p:cNvSpPr txBox="1">
            <a:spLocks/>
          </p:cNvSpPr>
          <p:nvPr/>
        </p:nvSpPr>
        <p:spPr>
          <a:xfrm>
            <a:off x="222058" y="5917797"/>
            <a:ext cx="3810001" cy="8516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2713" indent="-112713">
              <a:lnSpc>
                <a:spcPct val="100000"/>
              </a:lnSpc>
              <a:spcBef>
                <a:spcPts val="100"/>
              </a:spcBef>
            </a:pPr>
            <a:endParaRPr lang="en-US" sz="1000" b="1" dirty="0"/>
          </a:p>
        </p:txBody>
      </p:sp>
      <p:sp>
        <p:nvSpPr>
          <p:cNvPr id="3" name="Rectangle 2"/>
          <p:cNvSpPr/>
          <p:nvPr/>
        </p:nvSpPr>
        <p:spPr>
          <a:xfrm>
            <a:off x="8055420" y="1201981"/>
            <a:ext cx="3991995" cy="3139321"/>
          </a:xfrm>
          <a:prstGeom prst="rect">
            <a:avLst/>
          </a:prstGeom>
        </p:spPr>
        <p:txBody>
          <a:bodyPr wrap="square">
            <a:spAutoFit/>
          </a:bodyPr>
          <a:lstStyle/>
          <a:p>
            <a:pPr marL="169863" indent="-169863"/>
            <a:r>
              <a:rPr lang="en-US" sz="1100" b="1" dirty="0" smtClean="0"/>
              <a:t>3) Granulocyte-colony </a:t>
            </a:r>
            <a:r>
              <a:rPr lang="en-US" sz="1100" b="1" dirty="0"/>
              <a:t>stimulating factor (G-CSF) prophylaxis for breast and lung </a:t>
            </a:r>
            <a:r>
              <a:rPr lang="en-US" sz="1100" b="1" dirty="0" smtClean="0"/>
              <a:t>cancer during 1</a:t>
            </a:r>
            <a:r>
              <a:rPr lang="en-US" sz="1100" b="1" baseline="30000" dirty="0" smtClean="0"/>
              <a:t>st</a:t>
            </a:r>
            <a:r>
              <a:rPr lang="en-US" sz="1100" b="1" dirty="0" smtClean="0"/>
              <a:t> cycle chemotherapy </a:t>
            </a:r>
            <a:endParaRPr lang="en-US" sz="1100" b="1" dirty="0"/>
          </a:p>
          <a:p>
            <a:pPr marL="228600" lvl="1" indent="-111125">
              <a:buFont typeface="Arial" panose="020B0604020202020204" pitchFamily="34" charset="0"/>
              <a:buChar char="•"/>
            </a:pPr>
            <a:r>
              <a:rPr lang="en-US" sz="1100" dirty="0"/>
              <a:t>Population characterization </a:t>
            </a:r>
            <a:r>
              <a:rPr lang="en-US" sz="1100" dirty="0" smtClean="0"/>
              <a:t>of GCS-F </a:t>
            </a:r>
            <a:r>
              <a:rPr lang="en-US" sz="1100" dirty="0"/>
              <a:t>use </a:t>
            </a:r>
            <a:r>
              <a:rPr lang="en-US" sz="1100" dirty="0" smtClean="0"/>
              <a:t>for chemotherapy with high </a:t>
            </a:r>
            <a:r>
              <a:rPr lang="en-US" sz="1100" dirty="0"/>
              <a:t>neutropenia risk </a:t>
            </a:r>
            <a:endParaRPr lang="en-US" sz="1100" dirty="0" smtClean="0"/>
          </a:p>
          <a:p>
            <a:pPr marL="228600" lvl="1" indent="-111125">
              <a:buFont typeface="Arial" panose="020B0604020202020204" pitchFamily="34" charset="0"/>
              <a:buChar char="•"/>
            </a:pPr>
            <a:r>
              <a:rPr lang="en-US" sz="1100" dirty="0" smtClean="0"/>
              <a:t>Outcomes: Febrile </a:t>
            </a:r>
            <a:r>
              <a:rPr lang="en-US" sz="1100" dirty="0"/>
              <a:t>Neutropenia </a:t>
            </a:r>
            <a:r>
              <a:rPr lang="en-US" sz="1100" dirty="0" smtClean="0"/>
              <a:t> (FN) hospitalizations</a:t>
            </a:r>
          </a:p>
          <a:p>
            <a:pPr marL="228600" lvl="1" indent="-101600">
              <a:buFont typeface="Arial" panose="020B0604020202020204" pitchFamily="34" charset="0"/>
              <a:buChar char="•"/>
            </a:pPr>
            <a:r>
              <a:rPr lang="en-US" sz="1100" dirty="0" smtClean="0"/>
              <a:t>Results:  Able </a:t>
            </a:r>
            <a:r>
              <a:rPr lang="en-US" sz="1100" dirty="0"/>
              <a:t>to distinguish FN prophylaxis </a:t>
            </a:r>
            <a:r>
              <a:rPr lang="en-US" sz="1100" dirty="0" smtClean="0"/>
              <a:t>vs</a:t>
            </a:r>
            <a:r>
              <a:rPr lang="en-US" sz="1100" dirty="0"/>
              <a:t>.</a:t>
            </a:r>
            <a:r>
              <a:rPr lang="en-US" sz="1100" dirty="0" smtClean="0"/>
              <a:t> treatment; rare safety events will </a:t>
            </a:r>
            <a:r>
              <a:rPr lang="en-US" sz="1100" dirty="0"/>
              <a:t>be </a:t>
            </a:r>
            <a:r>
              <a:rPr lang="en-US" sz="1100" dirty="0" smtClean="0"/>
              <a:t>assessed</a:t>
            </a:r>
          </a:p>
          <a:p>
            <a:pPr marL="119063" indent="-109538"/>
            <a:r>
              <a:rPr lang="en-US" sz="1100" b="1" dirty="0" smtClean="0"/>
              <a:t>4) Erythropoietin </a:t>
            </a:r>
            <a:r>
              <a:rPr lang="en-US" sz="1100" b="1" dirty="0"/>
              <a:t>Stimulating Agents (ESAs) in hemodialysis (HD) </a:t>
            </a:r>
            <a:r>
              <a:rPr lang="en-US" sz="1100" b="1" dirty="0" smtClean="0"/>
              <a:t> </a:t>
            </a:r>
          </a:p>
          <a:p>
            <a:pPr marL="228600" indent="-117475">
              <a:buFont typeface="Arial" panose="020B0604020202020204" pitchFamily="34" charset="0"/>
              <a:buChar char="•"/>
            </a:pPr>
            <a:r>
              <a:rPr lang="en-US" sz="1100" dirty="0" smtClean="0"/>
              <a:t>A </a:t>
            </a:r>
            <a:r>
              <a:rPr lang="en-US" sz="1100" dirty="0"/>
              <a:t>feasibility analysis to assess the ability to use </a:t>
            </a:r>
            <a:r>
              <a:rPr lang="en-US" sz="1100" dirty="0" smtClean="0"/>
              <a:t>available </a:t>
            </a:r>
            <a:r>
              <a:rPr lang="en-US" sz="1100" dirty="0"/>
              <a:t>BBCIC data to conduct </a:t>
            </a:r>
            <a:r>
              <a:rPr lang="en-US" sz="1100" dirty="0" smtClean="0"/>
              <a:t>an observational </a:t>
            </a:r>
            <a:r>
              <a:rPr lang="en-US" sz="1100" dirty="0"/>
              <a:t>comparative safety and/or effectiveness study of ESA biosimilars and innovators in </a:t>
            </a:r>
            <a:r>
              <a:rPr lang="en-US" sz="1100" dirty="0" smtClean="0"/>
              <a:t>hemodialysis patients to assess </a:t>
            </a:r>
            <a:r>
              <a:rPr lang="en-US" sz="1100" dirty="0"/>
              <a:t>whether BBCIC data </a:t>
            </a:r>
            <a:r>
              <a:rPr lang="en-US" sz="1100" dirty="0" smtClean="0"/>
              <a:t>are </a:t>
            </a:r>
            <a:r>
              <a:rPr lang="en-US" sz="1100" dirty="0"/>
              <a:t>sufficiently similar </a:t>
            </a:r>
            <a:r>
              <a:rPr lang="en-US" sz="1100" dirty="0" smtClean="0"/>
              <a:t>to that </a:t>
            </a:r>
            <a:r>
              <a:rPr lang="en-US" sz="1100" dirty="0"/>
              <a:t>described by the </a:t>
            </a:r>
            <a:r>
              <a:rPr lang="en-US" sz="1100" dirty="0" smtClean="0"/>
              <a:t>US Renal Data System</a:t>
            </a:r>
          </a:p>
          <a:p>
            <a:pPr marL="228600" indent="-117475">
              <a:buFont typeface="Arial" panose="020B0604020202020204" pitchFamily="34" charset="0"/>
              <a:buChar char="•"/>
            </a:pPr>
            <a:r>
              <a:rPr lang="en-US" sz="1100" dirty="0" smtClean="0"/>
              <a:t>Primary Outcomes: RBC transfusions, hospitalizations </a:t>
            </a:r>
            <a:r>
              <a:rPr lang="en-US" sz="1100" dirty="0"/>
              <a:t>for myocardial infarction, stroke, and heart </a:t>
            </a:r>
            <a:r>
              <a:rPr lang="en-US" sz="1100" dirty="0" smtClean="0"/>
              <a:t>failure </a:t>
            </a:r>
          </a:p>
          <a:p>
            <a:pPr marL="228600" indent="-117475">
              <a:buFont typeface="Arial" panose="020B0604020202020204" pitchFamily="34" charset="0"/>
              <a:buChar char="•"/>
            </a:pPr>
            <a:r>
              <a:rPr lang="en-US" sz="1100" dirty="0" smtClean="0"/>
              <a:t>Results:  Data </a:t>
            </a:r>
            <a:r>
              <a:rPr lang="en-US" sz="1100" dirty="0"/>
              <a:t>Granularity of </a:t>
            </a:r>
            <a:r>
              <a:rPr lang="en-US" sz="1100" dirty="0" smtClean="0"/>
              <a:t>BBCIC DRN is not as rich as  </a:t>
            </a:r>
            <a:r>
              <a:rPr lang="en-US" sz="1100" dirty="0"/>
              <a:t>Medicare </a:t>
            </a:r>
            <a:r>
              <a:rPr lang="en-US" sz="1100" dirty="0" smtClean="0"/>
              <a:t>data </a:t>
            </a:r>
            <a:r>
              <a:rPr lang="en-US" sz="1100" dirty="0"/>
              <a:t>set for </a:t>
            </a:r>
            <a:r>
              <a:rPr lang="en-US" sz="1100" dirty="0" smtClean="0"/>
              <a:t>ESRD</a:t>
            </a:r>
            <a:endParaRPr lang="en-US" sz="1100" dirty="0"/>
          </a:p>
        </p:txBody>
      </p:sp>
      <p:graphicFrame>
        <p:nvGraphicFramePr>
          <p:cNvPr id="14" name="Content Placeholder 3"/>
          <p:cNvGraphicFramePr>
            <a:graphicFrameLocks/>
          </p:cNvGraphicFramePr>
          <p:nvPr>
            <p:extLst>
              <p:ext uri="{D42A27DB-BD31-4B8C-83A1-F6EECF244321}">
                <p14:modId xmlns:p14="http://schemas.microsoft.com/office/powerpoint/2010/main" val="3549630514"/>
              </p:ext>
            </p:extLst>
          </p:nvPr>
        </p:nvGraphicFramePr>
        <p:xfrm>
          <a:off x="8281991" y="4318724"/>
          <a:ext cx="3629164" cy="1698477"/>
        </p:xfrm>
        <a:graphic>
          <a:graphicData uri="http://schemas.openxmlformats.org/drawingml/2006/table">
            <a:tbl>
              <a:tblPr firstRow="1" bandRow="1">
                <a:tableStyleId>{5C22544A-7EE6-4342-B048-85BDC9FD1C3A}</a:tableStyleId>
              </a:tblPr>
              <a:tblGrid>
                <a:gridCol w="3629164"/>
              </a:tblGrid>
              <a:tr h="0">
                <a:tc>
                  <a:txBody>
                    <a:bodyPr/>
                    <a:lstStyle/>
                    <a:p>
                      <a:pPr marL="0" indent="0">
                        <a:lnSpc>
                          <a:spcPct val="120000"/>
                        </a:lnSpc>
                        <a:spcBef>
                          <a:spcPts val="100"/>
                        </a:spcBef>
                        <a:buFont typeface="Arial" panose="020B0604020202020204" pitchFamily="34" charset="0"/>
                        <a:buNone/>
                      </a:pPr>
                      <a:r>
                        <a:rPr lang="en-US" sz="1100" b="1" dirty="0" smtClean="0"/>
                        <a:t>2018 PROJECTS</a:t>
                      </a:r>
                    </a:p>
                  </a:txBody>
                  <a:tcPr/>
                </a:tc>
              </a:tr>
              <a:tr h="2088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NDC-J code analysis of NDCs and J-codes</a:t>
                      </a:r>
                    </a:p>
                  </a:txBody>
                  <a:tcPr anchor="ctr"/>
                </a:tc>
              </a:tr>
              <a:tr h="309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smtClean="0"/>
                        <a:t>ICD9 to ICD10 mapping criteria from current Descriptive Analyses</a:t>
                      </a:r>
                    </a:p>
                  </a:txBody>
                  <a:tcPr anchor="ctr"/>
                </a:tc>
              </a:tr>
              <a:tr h="2674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smtClean="0"/>
                        <a:t>Comparative Effectiveness Research (CER) workgroup </a:t>
                      </a:r>
                    </a:p>
                  </a:txBody>
                  <a:tcPr anchor="ctr"/>
                </a:tc>
              </a:tr>
              <a:tr h="2088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smtClean="0"/>
                        <a:t>Trastuzumab Description Analysis</a:t>
                      </a:r>
                    </a:p>
                  </a:txBody>
                  <a:tcPr anchor="ctr"/>
                </a:tc>
              </a:tr>
              <a:tr h="341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smtClean="0"/>
                        <a:t>Switching Pattern Workgroup </a:t>
                      </a:r>
                    </a:p>
                  </a:txBody>
                  <a:tcPr anchor="ctr"/>
                </a:tc>
              </a:tr>
            </a:tbl>
          </a:graphicData>
        </a:graphic>
      </p:graphicFrame>
      <p:graphicFrame>
        <p:nvGraphicFramePr>
          <p:cNvPr id="15" name="Chart 14"/>
          <p:cNvGraphicFramePr/>
          <p:nvPr>
            <p:extLst>
              <p:ext uri="{D42A27DB-BD31-4B8C-83A1-F6EECF244321}">
                <p14:modId xmlns:p14="http://schemas.microsoft.com/office/powerpoint/2010/main" val="600879539"/>
              </p:ext>
            </p:extLst>
          </p:nvPr>
        </p:nvGraphicFramePr>
        <p:xfrm>
          <a:off x="4213473" y="4445371"/>
          <a:ext cx="3280442" cy="15669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05118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BBCICtemplate">
  <a:themeElements>
    <a:clrScheme name="Custom 1">
      <a:dk1>
        <a:sysClr val="windowText" lastClr="000000"/>
      </a:dk1>
      <a:lt1>
        <a:sysClr val="window" lastClr="FFFFFF"/>
      </a:lt1>
      <a:dk2>
        <a:srgbClr val="646B86"/>
      </a:dk2>
      <a:lt2>
        <a:srgbClr val="C5D1D7"/>
      </a:lt2>
      <a:accent1>
        <a:srgbClr val="546D79"/>
      </a:accent1>
      <a:accent2>
        <a:srgbClr val="C5D1D7"/>
      </a:accent2>
      <a:accent3>
        <a:srgbClr val="8CADAE"/>
      </a:accent3>
      <a:accent4>
        <a:srgbClr val="646B86"/>
      </a:accent4>
      <a:accent5>
        <a:srgbClr val="88A0AC"/>
      </a:accent5>
      <a:accent6>
        <a:srgbClr val="DFE1E7"/>
      </a:accent6>
      <a:hlink>
        <a:srgbClr val="2A363C"/>
      </a:hlink>
      <a:folHlink>
        <a:srgbClr val="646B8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5656780966D048BC653ABA89CB4CA4" ma:contentTypeVersion="10" ma:contentTypeDescription="Create a new document." ma:contentTypeScope="" ma:versionID="49acbfd7cda111ae6bd855c5e4a5788d">
  <xsd:schema xmlns:xsd="http://www.w3.org/2001/XMLSchema" xmlns:xs="http://www.w3.org/2001/XMLSchema" xmlns:p="http://schemas.microsoft.com/office/2006/metadata/properties" xmlns:ns2="9282a466-a547-496b-b821-861d08f3978b" targetNamespace="http://schemas.microsoft.com/office/2006/metadata/properties" ma:root="true" ma:fieldsID="d914d6d64e8a80e8850cbbd00a4fcb7b" ns2:_="">
    <xsd:import namespace="9282a466-a547-496b-b821-861d08f3978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82a466-a547-496b-b821-861d08f397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9A87C3F-04F5-41DD-9F71-7316C58EF7B4}"/>
</file>

<file path=customXml/itemProps2.xml><?xml version="1.0" encoding="utf-8"?>
<ds:datastoreItem xmlns:ds="http://schemas.openxmlformats.org/officeDocument/2006/customXml" ds:itemID="{7FC7A4D2-40E7-46D9-98B0-D698D90B91CF}"/>
</file>

<file path=customXml/itemProps3.xml><?xml version="1.0" encoding="utf-8"?>
<ds:datastoreItem xmlns:ds="http://schemas.openxmlformats.org/officeDocument/2006/customXml" ds:itemID="{DD845A16-18DA-46CA-A10E-171E4063258D}"/>
</file>

<file path=docProps/app.xml><?xml version="1.0" encoding="utf-8"?>
<Properties xmlns="http://schemas.openxmlformats.org/officeDocument/2006/extended-properties" xmlns:vt="http://schemas.openxmlformats.org/officeDocument/2006/docPropsVTypes">
  <Template>BBCICtemplate</Template>
  <TotalTime>748</TotalTime>
  <Words>483</Words>
  <Application>Microsoft Office PowerPoint</Application>
  <PresentationFormat>Widescreen</PresentationFormat>
  <Paragraphs>49</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Wingdings</vt:lpstr>
      <vt:lpstr>BBCICtemplate</vt:lpstr>
      <vt:lpstr>11_Office Theme</vt:lpstr>
      <vt:lpstr>A Research Network for Biosimilars: Creation and Activities of the BBCIC  Pamala A. Pawloski1, Kevin Haynes2, Dan Kent3, Cheryl Walraven4, Catherine Panozzo5, Vanita Pindolia6, Jeffrey Brown5, Catherine M.e Lockhart7, Charles E. Barr7, Bernadette Eichelberger7 HealthPartners1, Anthem HealthCore2, Kaiser Permanent Washington Research Institute3,Aetna4, Harvard Pilgrim Health Care5, Henry Ford Health System6, Academy of Managed Care Pharmacy7</vt:lpstr>
    </vt:vector>
  </TitlesOfParts>
  <Company>HealthPartners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Biologics and Biosimilars Collective Intelligence Consortium (BBCIC)</dc:title>
  <dc:creator>Alison Helm</dc:creator>
  <cp:lastModifiedBy>papawloski</cp:lastModifiedBy>
  <cp:revision>88</cp:revision>
  <cp:lastPrinted>2018-04-02T14:25:19Z</cp:lastPrinted>
  <dcterms:created xsi:type="dcterms:W3CDTF">2018-03-29T22:42:31Z</dcterms:created>
  <dcterms:modified xsi:type="dcterms:W3CDTF">2020-10-14T19:01:32Z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0x0101002D5656780966D048BC653ABA89CB4CA4</vt:lpwstr>
  </property>
</Properties>
</file>