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wn, Jeffrey" initials="BJ" lastIdx="3" clrIdx="0">
    <p:extLst>
      <p:ext uri="{19B8F6BF-5375-455C-9EA6-DF929625EA0E}">
        <p15:presenceInfo xmlns:p15="http://schemas.microsoft.com/office/powerpoint/2012/main" userId="S-1-5-21-794644517-2594211187-3292303677-14025" providerId="AD"/>
      </p:ext>
    </p:extLst>
  </p:cmAuthor>
  <p:cmAuthor id="2" name="Jeffrey Brown" initials="JSB" lastIdx="2" clrIdx="1">
    <p:extLst>
      <p:ext uri="{19B8F6BF-5375-455C-9EA6-DF929625EA0E}">
        <p15:presenceInfo xmlns:p15="http://schemas.microsoft.com/office/powerpoint/2012/main" userId="Jeffrey Brow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082" autoAdjust="0"/>
    <p:restoredTop sz="94660"/>
  </p:normalViewPr>
  <p:slideViewPr>
    <p:cSldViewPr snapToGrid="0">
      <p:cViewPr varScale="1">
        <p:scale>
          <a:sx n="24" d="100"/>
          <a:sy n="24" d="100"/>
        </p:scale>
        <p:origin x="20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a:prstGeom prst="rect">
            <a:avLst/>
          </a:prstGeo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D67D667A-5B62-4C73-8433-290A881A5D9A}" type="datetimeFigureOut">
              <a:rPr lang="en-US" smtClean="0"/>
              <a:t>3/22/2019</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C17F3DBB-3844-4CE8-88AB-B49FA62CE61A}" type="slidenum">
              <a:rPr lang="en-US" smtClean="0"/>
              <a:t>‹#›</a:t>
            </a:fld>
            <a:endParaRPr lang="en-US"/>
          </a:p>
        </p:txBody>
      </p:sp>
      <p:sp>
        <p:nvSpPr>
          <p:cNvPr id="7" name="Rectangle 6">
            <a:extLst>
              <a:ext uri="{FF2B5EF4-FFF2-40B4-BE49-F238E27FC236}">
                <a16:creationId xmlns:a16="http://schemas.microsoft.com/office/drawing/2014/main" id="{A2472A25-4121-4D97-BADA-05F9E18F74E9}"/>
              </a:ext>
            </a:extLst>
          </p:cNvPr>
          <p:cNvSpPr/>
          <p:nvPr userDrawn="1"/>
        </p:nvSpPr>
        <p:spPr>
          <a:xfrm>
            <a:off x="0" y="0"/>
            <a:ext cx="43891200" cy="55716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S:\Pharmacy_Affairs_Dept\BBCIC Project\Presentations and Media\Logo Banner Booth\Final BBCIC logo files\Final BBCIC logo files\Native Illustrator Files (Mac)\BBCIC logo_LLC_CMYK300dpi.jpg">
            <a:extLst>
              <a:ext uri="{FF2B5EF4-FFF2-40B4-BE49-F238E27FC236}">
                <a16:creationId xmlns:a16="http://schemas.microsoft.com/office/drawing/2014/main" id="{A8C1280F-2E77-4927-B066-0008CEBA5DF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9900" y="673095"/>
            <a:ext cx="10057931" cy="349250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C12FBF9C-1249-49C4-9BFE-2A08FCDBF953}"/>
              </a:ext>
            </a:extLst>
          </p:cNvPr>
          <p:cNvSpPr/>
          <p:nvPr userDrawn="1"/>
        </p:nvSpPr>
        <p:spPr>
          <a:xfrm>
            <a:off x="0" y="32263086"/>
            <a:ext cx="43891200" cy="55716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436F706-9784-47A3-A30E-18F02DB9530C}"/>
              </a:ext>
            </a:extLst>
          </p:cNvPr>
          <p:cNvSpPr/>
          <p:nvPr userDrawn="1"/>
        </p:nvSpPr>
        <p:spPr>
          <a:xfrm>
            <a:off x="0" y="4383131"/>
            <a:ext cx="11550316" cy="3396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35B3ED4-04A7-4897-B948-20D7DEA68639}"/>
              </a:ext>
            </a:extLst>
          </p:cNvPr>
          <p:cNvSpPr/>
          <p:nvPr userDrawn="1"/>
        </p:nvSpPr>
        <p:spPr>
          <a:xfrm>
            <a:off x="12103768" y="4383130"/>
            <a:ext cx="7122695" cy="3396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40A80BF-EA4B-49B9-8064-858ED112306C}"/>
              </a:ext>
            </a:extLst>
          </p:cNvPr>
          <p:cNvSpPr/>
          <p:nvPr userDrawn="1"/>
        </p:nvSpPr>
        <p:spPr>
          <a:xfrm>
            <a:off x="19779916" y="4383131"/>
            <a:ext cx="24111284" cy="3396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2965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017520" y="5490413"/>
            <a:ext cx="37856160" cy="20886422"/>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D67D667A-5B62-4C73-8433-290A881A5D9A}" type="datetimeFigureOut">
              <a:rPr lang="en-US" smtClean="0"/>
              <a:t>3/22/2019</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C17F3DBB-3844-4CE8-88AB-B49FA62CE61A}" type="slidenum">
              <a:rPr lang="en-US" smtClean="0"/>
              <a:t>‹#›</a:t>
            </a:fld>
            <a:endParaRPr lang="en-US"/>
          </a:p>
        </p:txBody>
      </p:sp>
    </p:spTree>
    <p:extLst>
      <p:ext uri="{BB962C8B-B14F-4D97-AF65-F5344CB8AC3E}">
        <p14:creationId xmlns:p14="http://schemas.microsoft.com/office/powerpoint/2010/main" val="834593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D67D667A-5B62-4C73-8433-290A881A5D9A}" type="datetimeFigureOut">
              <a:rPr lang="en-US" smtClean="0"/>
              <a:t>3/22/2019</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C17F3DBB-3844-4CE8-88AB-B49FA62CE61A}" type="slidenum">
              <a:rPr lang="en-US" smtClean="0"/>
              <a:t>‹#›</a:t>
            </a:fld>
            <a:endParaRPr lang="en-US"/>
          </a:p>
        </p:txBody>
      </p:sp>
    </p:spTree>
    <p:extLst>
      <p:ext uri="{BB962C8B-B14F-4D97-AF65-F5344CB8AC3E}">
        <p14:creationId xmlns:p14="http://schemas.microsoft.com/office/powerpoint/2010/main" val="373367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017520" y="5490413"/>
            <a:ext cx="37856160" cy="2088642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D67D667A-5B62-4C73-8433-290A881A5D9A}" type="datetimeFigureOut">
              <a:rPr lang="en-US" smtClean="0"/>
              <a:t>3/22/2019</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C17F3DBB-3844-4CE8-88AB-B49FA62CE61A}" type="slidenum">
              <a:rPr lang="en-US" smtClean="0"/>
              <a:t>‹#›</a:t>
            </a:fld>
            <a:endParaRPr lang="en-US"/>
          </a:p>
        </p:txBody>
      </p:sp>
    </p:spTree>
    <p:extLst>
      <p:ext uri="{BB962C8B-B14F-4D97-AF65-F5344CB8AC3E}">
        <p14:creationId xmlns:p14="http://schemas.microsoft.com/office/powerpoint/2010/main" val="3822280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a:prstGeom prst="rect">
            <a:avLst/>
          </a:prstGeo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D67D667A-5B62-4C73-8433-290A881A5D9A}" type="datetimeFigureOut">
              <a:rPr lang="en-US" smtClean="0"/>
              <a:t>3/22/2019</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C17F3DBB-3844-4CE8-88AB-B49FA62CE61A}" type="slidenum">
              <a:rPr lang="en-US" smtClean="0"/>
              <a:t>‹#›</a:t>
            </a:fld>
            <a:endParaRPr lang="en-US"/>
          </a:p>
        </p:txBody>
      </p:sp>
    </p:spTree>
    <p:extLst>
      <p:ext uri="{BB962C8B-B14F-4D97-AF65-F5344CB8AC3E}">
        <p14:creationId xmlns:p14="http://schemas.microsoft.com/office/powerpoint/2010/main" val="677163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D67D667A-5B62-4C73-8433-290A881A5D9A}" type="datetimeFigureOut">
              <a:rPr lang="en-US" smtClean="0"/>
              <a:t>3/22/2019</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C17F3DBB-3844-4CE8-88AB-B49FA62CE61A}" type="slidenum">
              <a:rPr lang="en-US" smtClean="0"/>
              <a:t>‹#›</a:t>
            </a:fld>
            <a:endParaRPr lang="en-US"/>
          </a:p>
        </p:txBody>
      </p:sp>
    </p:spTree>
    <p:extLst>
      <p:ext uri="{BB962C8B-B14F-4D97-AF65-F5344CB8AC3E}">
        <p14:creationId xmlns:p14="http://schemas.microsoft.com/office/powerpoint/2010/main" val="3005375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017520" y="30510487"/>
            <a:ext cx="9875520" cy="1752600"/>
          </a:xfrm>
          <a:prstGeom prst="rect">
            <a:avLst/>
          </a:prstGeom>
        </p:spPr>
        <p:txBody>
          <a:bodyPr/>
          <a:lstStyle/>
          <a:p>
            <a:fld id="{D67D667A-5B62-4C73-8433-290A881A5D9A}" type="datetimeFigureOut">
              <a:rPr lang="en-US" smtClean="0"/>
              <a:t>3/22/2019</a:t>
            </a:fld>
            <a:endParaRPr lang="en-US"/>
          </a:p>
        </p:txBody>
      </p:sp>
      <p:sp>
        <p:nvSpPr>
          <p:cNvPr id="8" name="Footer Placeholder 7"/>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30998160" y="30510487"/>
            <a:ext cx="9875520" cy="1752600"/>
          </a:xfrm>
          <a:prstGeom prst="rect">
            <a:avLst/>
          </a:prstGeom>
        </p:spPr>
        <p:txBody>
          <a:bodyPr/>
          <a:lstStyle/>
          <a:p>
            <a:fld id="{C17F3DBB-3844-4CE8-88AB-B49FA62CE61A}" type="slidenum">
              <a:rPr lang="en-US" smtClean="0"/>
              <a:t>‹#›</a:t>
            </a:fld>
            <a:endParaRPr lang="en-US"/>
          </a:p>
        </p:txBody>
      </p:sp>
    </p:spTree>
    <p:extLst>
      <p:ext uri="{BB962C8B-B14F-4D97-AF65-F5344CB8AC3E}">
        <p14:creationId xmlns:p14="http://schemas.microsoft.com/office/powerpoint/2010/main" val="2700120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3017520" y="30510487"/>
            <a:ext cx="9875520" cy="1752600"/>
          </a:xfrm>
          <a:prstGeom prst="rect">
            <a:avLst/>
          </a:prstGeom>
        </p:spPr>
        <p:txBody>
          <a:bodyPr/>
          <a:lstStyle/>
          <a:p>
            <a:fld id="{D67D667A-5B62-4C73-8433-290A881A5D9A}" type="datetimeFigureOut">
              <a:rPr lang="en-US" smtClean="0"/>
              <a:t>3/22/2019</a:t>
            </a:fld>
            <a:endParaRPr lang="en-US"/>
          </a:p>
        </p:txBody>
      </p:sp>
      <p:sp>
        <p:nvSpPr>
          <p:cNvPr id="4" name="Footer Placeholder 3"/>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30998160" y="30510487"/>
            <a:ext cx="9875520" cy="1752600"/>
          </a:xfrm>
          <a:prstGeom prst="rect">
            <a:avLst/>
          </a:prstGeom>
        </p:spPr>
        <p:txBody>
          <a:bodyPr/>
          <a:lstStyle/>
          <a:p>
            <a:fld id="{C17F3DBB-3844-4CE8-88AB-B49FA62CE61A}" type="slidenum">
              <a:rPr lang="en-US" smtClean="0"/>
              <a:t>‹#›</a:t>
            </a:fld>
            <a:endParaRPr lang="en-US"/>
          </a:p>
        </p:txBody>
      </p:sp>
    </p:spTree>
    <p:extLst>
      <p:ext uri="{BB962C8B-B14F-4D97-AF65-F5344CB8AC3E}">
        <p14:creationId xmlns:p14="http://schemas.microsoft.com/office/powerpoint/2010/main" val="3401251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017520" y="30510487"/>
            <a:ext cx="9875520" cy="1752600"/>
          </a:xfrm>
          <a:prstGeom prst="rect">
            <a:avLst/>
          </a:prstGeom>
        </p:spPr>
        <p:txBody>
          <a:bodyPr/>
          <a:lstStyle/>
          <a:p>
            <a:fld id="{D67D667A-5B62-4C73-8433-290A881A5D9A}" type="datetimeFigureOut">
              <a:rPr lang="en-US" smtClean="0"/>
              <a:t>3/22/2019</a:t>
            </a:fld>
            <a:endParaRPr lang="en-US"/>
          </a:p>
        </p:txBody>
      </p:sp>
      <p:sp>
        <p:nvSpPr>
          <p:cNvPr id="3" name="Footer Placeholder 2"/>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30998160" y="30510487"/>
            <a:ext cx="9875520" cy="1752600"/>
          </a:xfrm>
          <a:prstGeom prst="rect">
            <a:avLst/>
          </a:prstGeom>
        </p:spPr>
        <p:txBody>
          <a:bodyPr/>
          <a:lstStyle/>
          <a:p>
            <a:fld id="{C17F3DBB-3844-4CE8-88AB-B49FA62CE61A}" type="slidenum">
              <a:rPr lang="en-US" smtClean="0"/>
              <a:t>‹#›</a:t>
            </a:fld>
            <a:endParaRPr lang="en-US"/>
          </a:p>
        </p:txBody>
      </p:sp>
    </p:spTree>
    <p:extLst>
      <p:ext uri="{BB962C8B-B14F-4D97-AF65-F5344CB8AC3E}">
        <p14:creationId xmlns:p14="http://schemas.microsoft.com/office/powerpoint/2010/main" val="1305131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a:prstGeom prst="rect">
            <a:avLst/>
          </a:prstGeo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D67D667A-5B62-4C73-8433-290A881A5D9A}" type="datetimeFigureOut">
              <a:rPr lang="en-US" smtClean="0"/>
              <a:t>3/22/2019</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C17F3DBB-3844-4CE8-88AB-B49FA62CE61A}" type="slidenum">
              <a:rPr lang="en-US" smtClean="0"/>
              <a:t>‹#›</a:t>
            </a:fld>
            <a:endParaRPr lang="en-US"/>
          </a:p>
        </p:txBody>
      </p:sp>
    </p:spTree>
    <p:extLst>
      <p:ext uri="{BB962C8B-B14F-4D97-AF65-F5344CB8AC3E}">
        <p14:creationId xmlns:p14="http://schemas.microsoft.com/office/powerpoint/2010/main" val="3889887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a:prstGeom prst="rect">
            <a:avLst/>
          </a:prstGeo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D67D667A-5B62-4C73-8433-290A881A5D9A}" type="datetimeFigureOut">
              <a:rPr lang="en-US" smtClean="0"/>
              <a:t>3/22/2019</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C17F3DBB-3844-4CE8-88AB-B49FA62CE61A}" type="slidenum">
              <a:rPr lang="en-US" smtClean="0"/>
              <a:t>‹#›</a:t>
            </a:fld>
            <a:endParaRPr lang="en-US"/>
          </a:p>
        </p:txBody>
      </p:sp>
    </p:spTree>
    <p:extLst>
      <p:ext uri="{BB962C8B-B14F-4D97-AF65-F5344CB8AC3E}">
        <p14:creationId xmlns:p14="http://schemas.microsoft.com/office/powerpoint/2010/main" val="417368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81284" y="673094"/>
            <a:ext cx="31184316" cy="2497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7" name="Rectangle 6">
            <a:extLst>
              <a:ext uri="{FF2B5EF4-FFF2-40B4-BE49-F238E27FC236}">
                <a16:creationId xmlns:a16="http://schemas.microsoft.com/office/drawing/2014/main" id="{DEDDBB7B-4527-4FCA-9121-1895AF109CD5}"/>
              </a:ext>
            </a:extLst>
          </p:cNvPr>
          <p:cNvSpPr/>
          <p:nvPr userDrawn="1"/>
        </p:nvSpPr>
        <p:spPr>
          <a:xfrm>
            <a:off x="0" y="0"/>
            <a:ext cx="43891200" cy="55716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S:\Pharmacy_Affairs_Dept\BBCIC Project\Presentations and Media\Logo Banner Booth\Final BBCIC logo files\Final BBCIC logo files\Native Illustrator Files (Mac)\BBCIC logo_LLC_CMYK300dpi.jpg">
            <a:extLst>
              <a:ext uri="{FF2B5EF4-FFF2-40B4-BE49-F238E27FC236}">
                <a16:creationId xmlns:a16="http://schemas.microsoft.com/office/drawing/2014/main" id="{EC8B0BBC-9B81-4177-8C93-7DE7E907C6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69900" y="673095"/>
            <a:ext cx="10057931" cy="349250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DA34B8B8-8BD0-423B-A147-93006F751978}"/>
              </a:ext>
            </a:extLst>
          </p:cNvPr>
          <p:cNvSpPr/>
          <p:nvPr userDrawn="1"/>
        </p:nvSpPr>
        <p:spPr>
          <a:xfrm>
            <a:off x="0" y="32263086"/>
            <a:ext cx="43891200" cy="55716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607FAD-4DB4-4DB1-84D4-630961C4F0C0}"/>
              </a:ext>
            </a:extLst>
          </p:cNvPr>
          <p:cNvSpPr/>
          <p:nvPr userDrawn="1"/>
        </p:nvSpPr>
        <p:spPr>
          <a:xfrm>
            <a:off x="0" y="4383131"/>
            <a:ext cx="11550316" cy="3396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20BE916-648B-4F38-8E40-C924FE29051C}"/>
              </a:ext>
            </a:extLst>
          </p:cNvPr>
          <p:cNvSpPr/>
          <p:nvPr userDrawn="1"/>
        </p:nvSpPr>
        <p:spPr>
          <a:xfrm>
            <a:off x="12103768" y="4383130"/>
            <a:ext cx="7122695" cy="3396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2B34EC-CD01-4924-A5FE-331253E4B352}"/>
              </a:ext>
            </a:extLst>
          </p:cNvPr>
          <p:cNvSpPr/>
          <p:nvPr userDrawn="1"/>
        </p:nvSpPr>
        <p:spPr>
          <a:xfrm>
            <a:off x="19779916" y="4383131"/>
            <a:ext cx="24111284" cy="3396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4718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389120" rtl="0" eaLnBrk="1" latinLnBrk="0" hangingPunct="1">
        <a:lnSpc>
          <a:spcPct val="90000"/>
        </a:lnSpc>
        <a:spcBef>
          <a:spcPct val="0"/>
        </a:spcBef>
        <a:buNone/>
        <a:defRPr sz="8000" b="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9307F42C-F62B-4944-8931-6AABD7935A33}"/>
              </a:ext>
            </a:extLst>
          </p:cNvPr>
          <p:cNvSpPr/>
          <p:nvPr/>
        </p:nvSpPr>
        <p:spPr>
          <a:xfrm>
            <a:off x="27107725" y="30058541"/>
            <a:ext cx="16148104" cy="1925507"/>
          </a:xfrm>
          <a:prstGeom prst="rect">
            <a:avLst/>
          </a:prstGeom>
          <a:solidFill>
            <a:schemeClr val="bg1"/>
          </a:solidFill>
          <a:ln w="1016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065386-64A4-42A4-9803-81E154648CD5}"/>
              </a:ext>
            </a:extLst>
          </p:cNvPr>
          <p:cNvSpPr>
            <a:spLocks noGrp="1"/>
          </p:cNvSpPr>
          <p:nvPr>
            <p:ph type="title"/>
          </p:nvPr>
        </p:nvSpPr>
        <p:spPr>
          <a:xfrm>
            <a:off x="11081284" y="934352"/>
            <a:ext cx="31184316" cy="2497735"/>
          </a:xfrm>
        </p:spPr>
        <p:txBody>
          <a:bodyPr>
            <a:normAutofit fontScale="90000"/>
          </a:bodyPr>
          <a:lstStyle/>
          <a:p>
            <a:r>
              <a:rPr lang="en-US" dirty="0"/>
              <a:t>Perspectives from a Coordinating Center: Lessons learned from the Biologics and Biosimilars Collective Intelligence Consortium</a:t>
            </a:r>
            <a:br>
              <a:rPr lang="en-US" dirty="0"/>
            </a:br>
            <a:endParaRPr lang="en-US" dirty="0"/>
          </a:p>
        </p:txBody>
      </p:sp>
      <p:sp>
        <p:nvSpPr>
          <p:cNvPr id="3" name="Title 1">
            <a:extLst>
              <a:ext uri="{FF2B5EF4-FFF2-40B4-BE49-F238E27FC236}">
                <a16:creationId xmlns:a16="http://schemas.microsoft.com/office/drawing/2014/main" id="{E6E575EA-AFF2-4C5D-8139-F817FE271740}"/>
              </a:ext>
            </a:extLst>
          </p:cNvPr>
          <p:cNvSpPr txBox="1">
            <a:spLocks/>
          </p:cNvSpPr>
          <p:nvPr/>
        </p:nvSpPr>
        <p:spPr>
          <a:xfrm>
            <a:off x="10613570" y="2371308"/>
            <a:ext cx="33277630" cy="1930753"/>
          </a:xfrm>
          <a:prstGeom prst="rect">
            <a:avLst/>
          </a:prstGeom>
        </p:spPr>
        <p:txBody>
          <a:bodyPr vert="horz" lIns="91440" tIns="45720" rIns="91440" bIns="45720" rtlCol="0" anchor="ctr">
            <a:noAutofit/>
          </a:bodyPr>
          <a:lstStyle>
            <a:lvl1pPr algn="ctr" defTabSz="4389120" rtl="0" eaLnBrk="1" latinLnBrk="0" hangingPunct="1">
              <a:lnSpc>
                <a:spcPct val="90000"/>
              </a:lnSpc>
              <a:spcBef>
                <a:spcPct val="0"/>
              </a:spcBef>
              <a:buNone/>
              <a:defRPr sz="8000" b="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en-US" sz="3400" dirty="0"/>
              <a:t>Sarah Malek</a:t>
            </a:r>
            <a:r>
              <a:rPr lang="en-US" sz="3400" baseline="30000" dirty="0"/>
              <a:t>1 </a:t>
            </a:r>
            <a:r>
              <a:rPr lang="en-US" sz="3400" dirty="0"/>
              <a:t>, Katelyn J. King</a:t>
            </a:r>
            <a:r>
              <a:rPr lang="en-US" sz="3400" baseline="30000" dirty="0"/>
              <a:t>1 </a:t>
            </a:r>
            <a:r>
              <a:rPr lang="en-US" sz="3400" dirty="0"/>
              <a:t>, Catherine M. Lockhart</a:t>
            </a:r>
            <a:r>
              <a:rPr lang="en-US" sz="3400" baseline="30000" dirty="0"/>
              <a:t>2</a:t>
            </a:r>
            <a:r>
              <a:rPr lang="en-US" sz="3400" dirty="0"/>
              <a:t>, Aaron B. Mendelsohn</a:t>
            </a:r>
            <a:r>
              <a:rPr lang="en-US" sz="3400" baseline="30000" dirty="0"/>
              <a:t>1</a:t>
            </a:r>
            <a:r>
              <a:rPr lang="en-US" sz="3400" dirty="0"/>
              <a:t>, Jeffrey Brown</a:t>
            </a:r>
            <a:r>
              <a:rPr lang="en-US" sz="3400" baseline="30000" dirty="0"/>
              <a:t>1</a:t>
            </a:r>
            <a:endParaRPr lang="en-US" sz="3400" dirty="0"/>
          </a:p>
          <a:p>
            <a:r>
              <a:rPr lang="en-US" sz="3400" baseline="30000" dirty="0"/>
              <a:t>1</a:t>
            </a:r>
            <a:r>
              <a:rPr lang="en-US" sz="3400" dirty="0"/>
              <a:t>Harvard Medical School and Harvard Pilgrim Health Care Institute; </a:t>
            </a:r>
            <a:r>
              <a:rPr lang="en-US" sz="3400" baseline="30000" dirty="0"/>
              <a:t>2</a:t>
            </a:r>
            <a:r>
              <a:rPr lang="en-US" sz="3400" dirty="0"/>
              <a:t>Biologics &amp; Biosimilars Collective Intelligence Consortium, Academy of Managed Care Pharmacy </a:t>
            </a:r>
          </a:p>
        </p:txBody>
      </p:sp>
      <p:sp>
        <p:nvSpPr>
          <p:cNvPr id="4" name="Rectangle 3">
            <a:extLst>
              <a:ext uri="{FF2B5EF4-FFF2-40B4-BE49-F238E27FC236}">
                <a16:creationId xmlns:a16="http://schemas.microsoft.com/office/drawing/2014/main" id="{F2AD2BBF-FF33-4C58-9C71-42F09F6CB7CC}"/>
              </a:ext>
            </a:extLst>
          </p:cNvPr>
          <p:cNvSpPr/>
          <p:nvPr/>
        </p:nvSpPr>
        <p:spPr>
          <a:xfrm>
            <a:off x="283767" y="6909435"/>
            <a:ext cx="10648146" cy="6827314"/>
          </a:xfrm>
          <a:prstGeom prst="rect">
            <a:avLst/>
          </a:prstGeom>
          <a:solidFill>
            <a:schemeClr val="bg1"/>
          </a:solidFill>
          <a:ln w="1016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5906EC3-A9F4-4672-A1FF-AC9A60E7DD68}"/>
              </a:ext>
            </a:extLst>
          </p:cNvPr>
          <p:cNvSpPr/>
          <p:nvPr/>
        </p:nvSpPr>
        <p:spPr>
          <a:xfrm>
            <a:off x="11833319" y="6511634"/>
            <a:ext cx="31356037" cy="21511497"/>
          </a:xfrm>
          <a:prstGeom prst="rect">
            <a:avLst/>
          </a:prstGeom>
          <a:solidFill>
            <a:schemeClr val="bg1"/>
          </a:solidFill>
          <a:ln w="1016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51E73AC-5455-4A24-9A5D-1DAFD308509E}"/>
              </a:ext>
            </a:extLst>
          </p:cNvPr>
          <p:cNvSpPr/>
          <p:nvPr/>
        </p:nvSpPr>
        <p:spPr>
          <a:xfrm>
            <a:off x="285301" y="30058538"/>
            <a:ext cx="25437169" cy="1930753"/>
          </a:xfrm>
          <a:prstGeom prst="rect">
            <a:avLst/>
          </a:prstGeom>
          <a:solidFill>
            <a:schemeClr val="bg1"/>
          </a:solidFill>
          <a:ln w="1016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C39E99F-2A94-4AF4-B506-055922C3781F}"/>
              </a:ext>
            </a:extLst>
          </p:cNvPr>
          <p:cNvSpPr/>
          <p:nvPr/>
        </p:nvSpPr>
        <p:spPr>
          <a:xfrm>
            <a:off x="1346962" y="5680637"/>
            <a:ext cx="8279445" cy="958288"/>
          </a:xfrm>
          <a:prstGeom prst="rect">
            <a:avLst/>
          </a:prstGeom>
          <a:solidFill>
            <a:schemeClr val="bg1"/>
          </a:solidFill>
          <a:ln w="101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1DBE83F1-7D9A-4E94-BCD1-FAA0382AC21B}"/>
              </a:ext>
            </a:extLst>
          </p:cNvPr>
          <p:cNvSpPr txBox="1"/>
          <p:nvPr/>
        </p:nvSpPr>
        <p:spPr>
          <a:xfrm>
            <a:off x="1360511" y="5680637"/>
            <a:ext cx="8352782" cy="830997"/>
          </a:xfrm>
          <a:prstGeom prst="rect">
            <a:avLst/>
          </a:prstGeom>
          <a:noFill/>
        </p:spPr>
        <p:txBody>
          <a:bodyPr wrap="square" rtlCol="0">
            <a:spAutoFit/>
          </a:bodyPr>
          <a:lstStyle/>
          <a:p>
            <a:pPr algn="ctr"/>
            <a:r>
              <a:rPr lang="en-US" sz="4800" b="1" dirty="0">
                <a:solidFill>
                  <a:schemeClr val="accent1"/>
                </a:solidFill>
                <a:latin typeface="Tahoma" panose="020B0604030504040204" pitchFamily="34" charset="0"/>
                <a:ea typeface="Tahoma" panose="020B0604030504040204" pitchFamily="34" charset="0"/>
                <a:cs typeface="Tahoma" panose="020B0604030504040204" pitchFamily="34" charset="0"/>
              </a:rPr>
              <a:t>BACKGROUND	</a:t>
            </a:r>
          </a:p>
        </p:txBody>
      </p:sp>
      <p:sp>
        <p:nvSpPr>
          <p:cNvPr id="14" name="Rectangle 13">
            <a:extLst>
              <a:ext uri="{FF2B5EF4-FFF2-40B4-BE49-F238E27FC236}">
                <a16:creationId xmlns:a16="http://schemas.microsoft.com/office/drawing/2014/main" id="{D5A10CEE-195B-4682-B950-0E9BAFDC68E4}"/>
              </a:ext>
            </a:extLst>
          </p:cNvPr>
          <p:cNvSpPr/>
          <p:nvPr/>
        </p:nvSpPr>
        <p:spPr>
          <a:xfrm>
            <a:off x="12546646" y="5064232"/>
            <a:ext cx="8352783" cy="1016160"/>
          </a:xfrm>
          <a:prstGeom prst="rect">
            <a:avLst/>
          </a:prstGeom>
          <a:solidFill>
            <a:schemeClr val="bg1"/>
          </a:solidFill>
          <a:ln w="101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FAA85BF-BF36-4A1D-B047-CC84240706B5}"/>
              </a:ext>
            </a:extLst>
          </p:cNvPr>
          <p:cNvSpPr/>
          <p:nvPr/>
        </p:nvSpPr>
        <p:spPr>
          <a:xfrm flipV="1">
            <a:off x="27574177" y="28960435"/>
            <a:ext cx="12794072" cy="794078"/>
          </a:xfrm>
          <a:prstGeom prst="rect">
            <a:avLst/>
          </a:prstGeom>
          <a:solidFill>
            <a:schemeClr val="bg1"/>
          </a:solidFill>
          <a:ln w="101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AE3917B-0077-49F8-9550-F72DF1F4700B}"/>
              </a:ext>
            </a:extLst>
          </p:cNvPr>
          <p:cNvSpPr/>
          <p:nvPr/>
        </p:nvSpPr>
        <p:spPr>
          <a:xfrm>
            <a:off x="547703" y="28887324"/>
            <a:ext cx="10822118" cy="867190"/>
          </a:xfrm>
          <a:prstGeom prst="rect">
            <a:avLst/>
          </a:prstGeom>
          <a:solidFill>
            <a:schemeClr val="bg1"/>
          </a:solidFill>
          <a:ln w="101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B589A4B-265B-463F-B744-7B419C824B12}"/>
              </a:ext>
            </a:extLst>
          </p:cNvPr>
          <p:cNvSpPr txBox="1"/>
          <p:nvPr/>
        </p:nvSpPr>
        <p:spPr>
          <a:xfrm>
            <a:off x="12774954" y="5087937"/>
            <a:ext cx="7994983" cy="830997"/>
          </a:xfrm>
          <a:prstGeom prst="rect">
            <a:avLst/>
          </a:prstGeom>
          <a:noFill/>
        </p:spPr>
        <p:txBody>
          <a:bodyPr wrap="square" rtlCol="0">
            <a:spAutoFit/>
          </a:bodyPr>
          <a:lstStyle/>
          <a:p>
            <a:pPr algn="ctr"/>
            <a:r>
              <a:rPr lang="en-US" sz="4800" b="1" dirty="0">
                <a:solidFill>
                  <a:schemeClr val="accent1"/>
                </a:solidFill>
                <a:latin typeface="Tahoma" panose="020B0604030504040204" pitchFamily="34" charset="0"/>
                <a:ea typeface="Tahoma" panose="020B0604030504040204" pitchFamily="34" charset="0"/>
                <a:cs typeface="Tahoma" panose="020B0604030504040204" pitchFamily="34" charset="0"/>
              </a:rPr>
              <a:t>RESULTS</a:t>
            </a:r>
          </a:p>
        </p:txBody>
      </p:sp>
      <p:sp>
        <p:nvSpPr>
          <p:cNvPr id="19" name="TextBox 18">
            <a:extLst>
              <a:ext uri="{FF2B5EF4-FFF2-40B4-BE49-F238E27FC236}">
                <a16:creationId xmlns:a16="http://schemas.microsoft.com/office/drawing/2014/main" id="{2AAED2B2-F89F-4DE0-B77E-03435C3B874E}"/>
              </a:ext>
            </a:extLst>
          </p:cNvPr>
          <p:cNvSpPr txBox="1"/>
          <p:nvPr/>
        </p:nvSpPr>
        <p:spPr>
          <a:xfrm>
            <a:off x="426624" y="28923517"/>
            <a:ext cx="10505289" cy="830997"/>
          </a:xfrm>
          <a:prstGeom prst="rect">
            <a:avLst/>
          </a:prstGeom>
          <a:noFill/>
        </p:spPr>
        <p:txBody>
          <a:bodyPr wrap="square" rtlCol="0">
            <a:spAutoFit/>
          </a:bodyPr>
          <a:lstStyle/>
          <a:p>
            <a:pPr algn="ctr"/>
            <a:r>
              <a:rPr lang="en-US" sz="4800" b="1" dirty="0">
                <a:solidFill>
                  <a:schemeClr val="accent1"/>
                </a:solidFill>
                <a:latin typeface="Tahoma" panose="020B0604030504040204" pitchFamily="34" charset="0"/>
                <a:ea typeface="Tahoma" panose="020B0604030504040204" pitchFamily="34" charset="0"/>
                <a:cs typeface="Tahoma" panose="020B0604030504040204" pitchFamily="34" charset="0"/>
              </a:rPr>
              <a:t>CONCLUSION</a:t>
            </a:r>
          </a:p>
        </p:txBody>
      </p:sp>
      <p:sp>
        <p:nvSpPr>
          <p:cNvPr id="21" name="TextBox 20">
            <a:extLst>
              <a:ext uri="{FF2B5EF4-FFF2-40B4-BE49-F238E27FC236}">
                <a16:creationId xmlns:a16="http://schemas.microsoft.com/office/drawing/2014/main" id="{ADE0DD79-AD14-454D-AE22-356E75D2642D}"/>
              </a:ext>
            </a:extLst>
          </p:cNvPr>
          <p:cNvSpPr txBox="1"/>
          <p:nvPr/>
        </p:nvSpPr>
        <p:spPr>
          <a:xfrm>
            <a:off x="27673352" y="28981792"/>
            <a:ext cx="12694896" cy="830997"/>
          </a:xfrm>
          <a:prstGeom prst="rect">
            <a:avLst/>
          </a:prstGeom>
          <a:noFill/>
        </p:spPr>
        <p:txBody>
          <a:bodyPr wrap="square" rtlCol="0">
            <a:spAutoFit/>
          </a:bodyPr>
          <a:lstStyle/>
          <a:p>
            <a:pPr algn="ctr"/>
            <a:r>
              <a:rPr lang="en-US" sz="4800" b="1" dirty="0">
                <a:solidFill>
                  <a:schemeClr val="accent1"/>
                </a:solidFill>
                <a:latin typeface="Tahoma" panose="020B0604030504040204" pitchFamily="34" charset="0"/>
                <a:ea typeface="Tahoma" panose="020B0604030504040204" pitchFamily="34" charset="0"/>
                <a:cs typeface="Tahoma" panose="020B0604030504040204" pitchFamily="34" charset="0"/>
              </a:rPr>
              <a:t>ACKNOWLEDGEMENTS/SPONSORSHIP</a:t>
            </a:r>
          </a:p>
        </p:txBody>
      </p:sp>
      <p:sp>
        <p:nvSpPr>
          <p:cNvPr id="24" name="TextBox 23">
            <a:extLst>
              <a:ext uri="{FF2B5EF4-FFF2-40B4-BE49-F238E27FC236}">
                <a16:creationId xmlns:a16="http://schemas.microsoft.com/office/drawing/2014/main" id="{C910148A-1C79-434E-B9F3-EBCE6CB5DC3D}"/>
              </a:ext>
            </a:extLst>
          </p:cNvPr>
          <p:cNvSpPr txBox="1"/>
          <p:nvPr/>
        </p:nvSpPr>
        <p:spPr>
          <a:xfrm>
            <a:off x="1038726" y="32375616"/>
            <a:ext cx="7969746" cy="400110"/>
          </a:xfrm>
          <a:prstGeom prst="rect">
            <a:avLst/>
          </a:prstGeom>
          <a:noFill/>
        </p:spPr>
        <p:txBody>
          <a:bodyPr wrap="none" rtlCol="0">
            <a:spAutoFit/>
          </a:bodyPr>
          <a:lstStyle/>
          <a:p>
            <a:r>
              <a:rPr lang="en-US" sz="2000" dirty="0">
                <a:solidFill>
                  <a:schemeClr val="bg1"/>
                </a:solidFill>
              </a:rPr>
              <a:t>Presented At:  HCSRN Annual Meeting 2019; Portland, OR; April 8-10, 2019</a:t>
            </a:r>
          </a:p>
        </p:txBody>
      </p:sp>
      <p:sp>
        <p:nvSpPr>
          <p:cNvPr id="27" name="Rectangle 26">
            <a:extLst>
              <a:ext uri="{FF2B5EF4-FFF2-40B4-BE49-F238E27FC236}">
                <a16:creationId xmlns:a16="http://schemas.microsoft.com/office/drawing/2014/main" id="{5E8E9902-DFD1-4D38-8A1D-FABF76E16934}"/>
              </a:ext>
            </a:extLst>
          </p:cNvPr>
          <p:cNvSpPr/>
          <p:nvPr/>
        </p:nvSpPr>
        <p:spPr>
          <a:xfrm>
            <a:off x="433137" y="705751"/>
            <a:ext cx="10180433" cy="3547003"/>
          </a:xfrm>
          <a:prstGeom prst="rect">
            <a:avLst/>
          </a:prstGeom>
          <a:noFill/>
          <a:ln w="1016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050B2299-7559-4823-81AC-B6E57869278A}"/>
              </a:ext>
            </a:extLst>
          </p:cNvPr>
          <p:cNvSpPr txBox="1"/>
          <p:nvPr/>
        </p:nvSpPr>
        <p:spPr>
          <a:xfrm>
            <a:off x="890516" y="7426711"/>
            <a:ext cx="9574844" cy="5509200"/>
          </a:xfrm>
          <a:prstGeom prst="rect">
            <a:avLst/>
          </a:prstGeom>
          <a:noFill/>
        </p:spPr>
        <p:txBody>
          <a:bodyPr wrap="square" rtlCol="0">
            <a:spAutoFit/>
          </a:bodyPr>
          <a:lstStyle/>
          <a:p>
            <a:r>
              <a:rPr lang="en-US" sz="3200" dirty="0">
                <a:latin typeface="Tahoma" panose="020B0604030504040204" pitchFamily="34" charset="0"/>
                <a:ea typeface="Tahoma" panose="020B0604030504040204" pitchFamily="34" charset="0"/>
                <a:cs typeface="Tahoma" panose="020B0604030504040204" pitchFamily="34" charset="0"/>
              </a:rPr>
              <a:t>The Biologics and Biosimilars Collective Intelligence Consortium (BBCIC) was established in 2015 to generate real-world evidence on the safety and effectiveness of novel biologics and biosimilars. Harvard Pilgrim Health Care Institute (HPHCI), a Health Care Systems Research Network (HCSRN) member serves as the BBCIC Coordinating Center (CC). Aetna, Harvard Pilgrim Health Care, HealthCore, HealthPartners, Kaiser Permanente Washington Health Research Institute, and Optum are participating research partners.</a:t>
            </a:r>
          </a:p>
        </p:txBody>
      </p:sp>
      <p:sp>
        <p:nvSpPr>
          <p:cNvPr id="29" name="TextBox 28">
            <a:extLst>
              <a:ext uri="{FF2B5EF4-FFF2-40B4-BE49-F238E27FC236}">
                <a16:creationId xmlns:a16="http://schemas.microsoft.com/office/drawing/2014/main" id="{D33BA0EC-88E9-4440-87DD-158FAECD8BFD}"/>
              </a:ext>
            </a:extLst>
          </p:cNvPr>
          <p:cNvSpPr txBox="1"/>
          <p:nvPr/>
        </p:nvSpPr>
        <p:spPr>
          <a:xfrm>
            <a:off x="12546646" y="7556162"/>
            <a:ext cx="30642710" cy="15850493"/>
          </a:xfrm>
          <a:prstGeom prst="rect">
            <a:avLst/>
          </a:prstGeom>
          <a:noFill/>
        </p:spPr>
        <p:txBody>
          <a:bodyPr wrap="square" rtlCol="0">
            <a:spAutoFit/>
          </a:bodyPr>
          <a:lstStyle/>
          <a:p>
            <a:r>
              <a:rPr lang="en-US" sz="3200" b="1" u="sng" dirty="0">
                <a:latin typeface="Tahoma" panose="020B0604030504040204" pitchFamily="34" charset="0"/>
                <a:ea typeface="Tahoma" panose="020B0604030504040204" pitchFamily="34" charset="0"/>
                <a:cs typeface="Tahoma" panose="020B0604030504040204" pitchFamily="34" charset="0"/>
              </a:rPr>
              <a:t>Administrative</a:t>
            </a:r>
          </a:p>
          <a:p>
            <a:r>
              <a:rPr lang="en-US" sz="3200" dirty="0">
                <a:latin typeface="Tahoma" panose="020B0604030504040204" pitchFamily="34" charset="0"/>
                <a:ea typeface="Tahoma" panose="020B0604030504040204" pitchFamily="34" charset="0"/>
                <a:cs typeface="Tahoma" panose="020B0604030504040204" pitchFamily="34" charset="0"/>
              </a:rPr>
              <a:t>Establishing the Consortium and individual workgroups required development of Statements of Work (SOWs), budgets, execution of contracts, and IRB submissions for the six participating research partners and additional investigators. Sufficient time must be allocated for these project start-up activities to ensure clarity and avoid later delays; expectations regarding time needed for project initiation should be clearly communicated. SOW terminology should be consistent, and deliverables clearly defined. Expectations for dissemination, including authorship, should be included, and a dissemination process should be established and enforced.</a:t>
            </a:r>
          </a:p>
          <a:p>
            <a:endParaRPr lang="en-US" sz="3200" dirty="0">
              <a:latin typeface="Tahoma" panose="020B0604030504040204" pitchFamily="34" charset="0"/>
              <a:ea typeface="Tahoma" panose="020B0604030504040204" pitchFamily="34" charset="0"/>
              <a:cs typeface="Tahoma" panose="020B0604030504040204" pitchFamily="34" charset="0"/>
            </a:endParaRPr>
          </a:p>
          <a:p>
            <a:endParaRPr lang="en-US" sz="3200" dirty="0">
              <a:latin typeface="Tahoma" panose="020B0604030504040204" pitchFamily="34" charset="0"/>
              <a:ea typeface="Tahoma" panose="020B0604030504040204" pitchFamily="34" charset="0"/>
              <a:cs typeface="Tahoma" panose="020B0604030504040204" pitchFamily="34" charset="0"/>
            </a:endParaRPr>
          </a:p>
          <a:p>
            <a:endParaRPr lang="en-US" sz="3200" dirty="0">
              <a:latin typeface="Tahoma" panose="020B0604030504040204" pitchFamily="34" charset="0"/>
              <a:ea typeface="Tahoma" panose="020B0604030504040204" pitchFamily="34" charset="0"/>
              <a:cs typeface="Tahoma" panose="020B0604030504040204" pitchFamily="34" charset="0"/>
            </a:endParaRPr>
          </a:p>
          <a:p>
            <a:endParaRPr lang="en-US" sz="3200" dirty="0">
              <a:latin typeface="Tahoma" panose="020B0604030504040204" pitchFamily="34" charset="0"/>
              <a:ea typeface="Tahoma" panose="020B0604030504040204" pitchFamily="34" charset="0"/>
              <a:cs typeface="Tahoma" panose="020B0604030504040204" pitchFamily="34" charset="0"/>
            </a:endParaRPr>
          </a:p>
          <a:p>
            <a:endParaRPr lang="en-US" sz="3200" dirty="0">
              <a:latin typeface="Tahoma" panose="020B0604030504040204" pitchFamily="34" charset="0"/>
              <a:ea typeface="Tahoma" panose="020B0604030504040204" pitchFamily="34" charset="0"/>
              <a:cs typeface="Tahoma" panose="020B0604030504040204" pitchFamily="34" charset="0"/>
            </a:endParaRPr>
          </a:p>
          <a:p>
            <a:endParaRPr lang="en-US" sz="3200" dirty="0">
              <a:latin typeface="Tahoma" panose="020B0604030504040204" pitchFamily="34" charset="0"/>
              <a:ea typeface="Tahoma" panose="020B0604030504040204" pitchFamily="34" charset="0"/>
              <a:cs typeface="Tahoma" panose="020B0604030504040204" pitchFamily="34" charset="0"/>
            </a:endParaRPr>
          </a:p>
          <a:p>
            <a:endParaRPr lang="en-US" sz="3200" dirty="0">
              <a:latin typeface="Tahoma" panose="020B0604030504040204" pitchFamily="34" charset="0"/>
              <a:ea typeface="Tahoma" panose="020B0604030504040204" pitchFamily="34" charset="0"/>
              <a:cs typeface="Tahoma" panose="020B0604030504040204" pitchFamily="34" charset="0"/>
            </a:endParaRPr>
          </a:p>
          <a:p>
            <a:endParaRPr lang="en-US" sz="3200" dirty="0">
              <a:latin typeface="Tahoma" panose="020B0604030504040204" pitchFamily="34" charset="0"/>
              <a:ea typeface="Tahoma" panose="020B0604030504040204" pitchFamily="34" charset="0"/>
              <a:cs typeface="Tahoma" panose="020B0604030504040204" pitchFamily="34" charset="0"/>
            </a:endParaRPr>
          </a:p>
          <a:p>
            <a:endParaRPr lang="en-US" sz="3200" b="1" u="sng" dirty="0">
              <a:latin typeface="Tahoma" panose="020B0604030504040204" pitchFamily="34" charset="0"/>
              <a:ea typeface="Tahoma" panose="020B0604030504040204" pitchFamily="34" charset="0"/>
              <a:cs typeface="Tahoma" panose="020B0604030504040204" pitchFamily="34" charset="0"/>
            </a:endParaRPr>
          </a:p>
          <a:p>
            <a:endParaRPr lang="en-US" sz="3200" b="1" u="sng" dirty="0">
              <a:latin typeface="Tahoma" panose="020B0604030504040204" pitchFamily="34" charset="0"/>
              <a:ea typeface="Tahoma" panose="020B0604030504040204" pitchFamily="34" charset="0"/>
              <a:cs typeface="Tahoma" panose="020B0604030504040204" pitchFamily="34" charset="0"/>
            </a:endParaRPr>
          </a:p>
          <a:p>
            <a:endParaRPr lang="en-US" sz="3200" b="1" u="sng" dirty="0">
              <a:latin typeface="Tahoma" panose="020B0604030504040204" pitchFamily="34" charset="0"/>
              <a:ea typeface="Tahoma" panose="020B0604030504040204" pitchFamily="34" charset="0"/>
              <a:cs typeface="Tahoma" panose="020B0604030504040204" pitchFamily="34" charset="0"/>
            </a:endParaRPr>
          </a:p>
          <a:p>
            <a:endParaRPr lang="en-US" sz="3200" b="1" u="sng" dirty="0">
              <a:latin typeface="Tahoma" panose="020B0604030504040204" pitchFamily="34" charset="0"/>
              <a:ea typeface="Tahoma" panose="020B0604030504040204" pitchFamily="34" charset="0"/>
              <a:cs typeface="Tahoma" panose="020B0604030504040204" pitchFamily="34" charset="0"/>
            </a:endParaRPr>
          </a:p>
          <a:p>
            <a:endParaRPr lang="en-US" sz="3200" b="1" u="sng" dirty="0">
              <a:latin typeface="Tahoma" panose="020B0604030504040204" pitchFamily="34" charset="0"/>
              <a:ea typeface="Tahoma" panose="020B0604030504040204" pitchFamily="34" charset="0"/>
              <a:cs typeface="Tahoma" panose="020B0604030504040204" pitchFamily="34" charset="0"/>
            </a:endParaRPr>
          </a:p>
          <a:p>
            <a:endParaRPr lang="en-US" sz="3200" b="1" u="sng" dirty="0">
              <a:latin typeface="Tahoma" panose="020B0604030504040204" pitchFamily="34" charset="0"/>
              <a:ea typeface="Tahoma" panose="020B0604030504040204" pitchFamily="34" charset="0"/>
              <a:cs typeface="Tahoma" panose="020B0604030504040204" pitchFamily="34" charset="0"/>
            </a:endParaRPr>
          </a:p>
          <a:p>
            <a:r>
              <a:rPr lang="en-US" sz="3200" b="1" u="sng" dirty="0">
                <a:latin typeface="Tahoma" panose="020B0604030504040204" pitchFamily="34" charset="0"/>
                <a:ea typeface="Tahoma" panose="020B0604030504040204" pitchFamily="34" charset="0"/>
                <a:cs typeface="Tahoma" panose="020B0604030504040204" pitchFamily="34" charset="0"/>
              </a:rPr>
              <a:t>Infrastructure</a:t>
            </a:r>
          </a:p>
          <a:p>
            <a:r>
              <a:rPr lang="en-US" sz="3200" dirty="0">
                <a:latin typeface="Tahoma" panose="020B0604030504040204" pitchFamily="34" charset="0"/>
                <a:ea typeface="Tahoma" panose="020B0604030504040204" pitchFamily="34" charset="0"/>
                <a:cs typeface="Tahoma" panose="020B0604030504040204" pitchFamily="34" charset="0"/>
              </a:rPr>
              <a:t>The infrastructure and capabilities of the FDA Sentinel Initiative was leveraged by the BBCIC, allowing research to be initiated quickly because it eliminated the need to develop new SAS code “analytic tools” or curate a new data source.  However, the need to train stakeholders in the capabilities of the tools and data slowed decision making as many stakeholders were unfamiliar with the existing Sentinel resources or the benefits and limitations of the DRN operating model. Training sessions and education materials were needed to address knowledge gaps. Training sessions should be offered annually to capture recurring updates made to the analytic tools and data and as an opportunity to train new BBCIC members.</a:t>
            </a:r>
          </a:p>
          <a:p>
            <a:endParaRPr lang="en-US" sz="3200" dirty="0">
              <a:latin typeface="Tahoma" panose="020B0604030504040204" pitchFamily="34" charset="0"/>
              <a:ea typeface="Tahoma" panose="020B0604030504040204" pitchFamily="34" charset="0"/>
              <a:cs typeface="Tahoma" panose="020B0604030504040204" pitchFamily="34" charset="0"/>
            </a:endParaRPr>
          </a:p>
          <a:p>
            <a:r>
              <a:rPr lang="en-US" sz="3200" b="1" u="sng" dirty="0">
                <a:latin typeface="Tahoma" panose="020B0604030504040204" pitchFamily="34" charset="0"/>
                <a:ea typeface="Tahoma" panose="020B0604030504040204" pitchFamily="34" charset="0"/>
                <a:cs typeface="Tahoma" panose="020B0604030504040204" pitchFamily="34" charset="0"/>
              </a:rPr>
              <a:t>Workgroups</a:t>
            </a:r>
          </a:p>
          <a:p>
            <a:r>
              <a:rPr lang="en-US" sz="3200" dirty="0">
                <a:latin typeface="Tahoma" panose="020B0604030504040204" pitchFamily="34" charset="0"/>
                <a:ea typeface="Tahoma" panose="020B0604030504040204" pitchFamily="34" charset="0"/>
                <a:cs typeface="Tahoma" panose="020B0604030504040204" pitchFamily="34" charset="0"/>
              </a:rPr>
              <a:t>Operating multiple concurrent work groups required significant coordination and prioritization, especially for workgroups that queried data and competed for analyst resources. Large workgroups faced challenges making timely decisions and progress on research design; detailed workflows to define process and responsibilities helped mitigate these issues. Smaller workgroups or forming a subset “core team” can mitigate delays. A central repository to share documentation and facilitate communication is crucial. Dedicated project management support is imperative to ensure timelines and deliverables are met and to keep the project within scope. </a:t>
            </a:r>
          </a:p>
          <a:p>
            <a:endParaRPr lang="en-US" sz="3200" dirty="0">
              <a:latin typeface="Tahoma" panose="020B0604030504040204" pitchFamily="34" charset="0"/>
              <a:ea typeface="Tahoma" panose="020B0604030504040204" pitchFamily="34" charset="0"/>
              <a:cs typeface="Tahoma" panose="020B0604030504040204" pitchFamily="34" charset="0"/>
            </a:endParaRPr>
          </a:p>
        </p:txBody>
      </p:sp>
      <p:sp>
        <p:nvSpPr>
          <p:cNvPr id="31" name="TextBox 30">
            <a:extLst>
              <a:ext uri="{FF2B5EF4-FFF2-40B4-BE49-F238E27FC236}">
                <a16:creationId xmlns:a16="http://schemas.microsoft.com/office/drawing/2014/main" id="{2D224D63-9853-4EFF-8FC4-7C682F12E80D}"/>
              </a:ext>
            </a:extLst>
          </p:cNvPr>
          <p:cNvSpPr txBox="1"/>
          <p:nvPr/>
        </p:nvSpPr>
        <p:spPr>
          <a:xfrm>
            <a:off x="635371" y="30239247"/>
            <a:ext cx="25174767" cy="1569660"/>
          </a:xfrm>
          <a:prstGeom prst="rect">
            <a:avLst/>
          </a:prstGeom>
          <a:noFill/>
        </p:spPr>
        <p:txBody>
          <a:bodyPr wrap="square" rtlCol="0">
            <a:spAutoFit/>
          </a:bodyPr>
          <a:lstStyle/>
          <a:p>
            <a:r>
              <a:rPr lang="en-US" sz="3200" dirty="0">
                <a:latin typeface="Tahoma" panose="020B0604030504040204" pitchFamily="34" charset="0"/>
                <a:ea typeface="Tahoma" panose="020B0604030504040204" pitchFamily="34" charset="0"/>
                <a:cs typeface="Tahoma" panose="020B0604030504040204" pitchFamily="34" charset="0"/>
              </a:rPr>
              <a:t>Managing a multi-use, multi-site DRN is complex. The complexity is heightened with an intricate governance structure that includes multiple stakeholder groups. Constant assessment, responsiveness to a fluid environment, effective communication and clear expectations are essential to success.</a:t>
            </a:r>
          </a:p>
        </p:txBody>
      </p:sp>
      <p:sp>
        <p:nvSpPr>
          <p:cNvPr id="32" name="TextBox 31">
            <a:extLst>
              <a:ext uri="{FF2B5EF4-FFF2-40B4-BE49-F238E27FC236}">
                <a16:creationId xmlns:a16="http://schemas.microsoft.com/office/drawing/2014/main" id="{83EC2052-2F85-4F99-B1ED-94DE0E4E3BC5}"/>
              </a:ext>
            </a:extLst>
          </p:cNvPr>
          <p:cNvSpPr txBox="1"/>
          <p:nvPr/>
        </p:nvSpPr>
        <p:spPr>
          <a:xfrm>
            <a:off x="27480127" y="30435743"/>
            <a:ext cx="15889728" cy="1569660"/>
          </a:xfrm>
          <a:prstGeom prst="rect">
            <a:avLst/>
          </a:prstGeom>
          <a:noFill/>
        </p:spPr>
        <p:txBody>
          <a:bodyPr wrap="square" rtlCol="0">
            <a:spAutoFit/>
          </a:bodyPr>
          <a:lstStyle/>
          <a:p>
            <a:r>
              <a:rPr lang="en-US" sz="3200" dirty="0">
                <a:latin typeface="Tahoma" panose="020B0604030504040204" pitchFamily="34" charset="0"/>
                <a:ea typeface="Tahoma" panose="020B0604030504040204" pitchFamily="34" charset="0"/>
                <a:cs typeface="Tahoma" panose="020B0604030504040204" pitchFamily="34" charset="0"/>
              </a:rPr>
              <a:t>This project was sponsored in full by the Academy of Managed Care (AMCP) Biologics and Biosimilars Collective Intelligence Consortium (BBCIC).</a:t>
            </a:r>
          </a:p>
          <a:p>
            <a:endParaRPr lang="en-US" sz="3200" dirty="0">
              <a:latin typeface="Tahoma" panose="020B0604030504040204" pitchFamily="34" charset="0"/>
              <a:ea typeface="Tahoma" panose="020B0604030504040204" pitchFamily="34" charset="0"/>
              <a:cs typeface="Tahoma" panose="020B0604030504040204" pitchFamily="34" charset="0"/>
            </a:endParaRPr>
          </a:p>
        </p:txBody>
      </p:sp>
      <p:sp>
        <p:nvSpPr>
          <p:cNvPr id="34" name="Rectangle 33">
            <a:extLst>
              <a:ext uri="{FF2B5EF4-FFF2-40B4-BE49-F238E27FC236}">
                <a16:creationId xmlns:a16="http://schemas.microsoft.com/office/drawing/2014/main" id="{C78983DD-2E48-474F-B9AE-1059810E9850}"/>
              </a:ext>
            </a:extLst>
          </p:cNvPr>
          <p:cNvSpPr/>
          <p:nvPr/>
        </p:nvSpPr>
        <p:spPr>
          <a:xfrm>
            <a:off x="426624" y="15624237"/>
            <a:ext cx="10502631" cy="12876761"/>
          </a:xfrm>
          <a:prstGeom prst="rect">
            <a:avLst/>
          </a:prstGeom>
          <a:solidFill>
            <a:schemeClr val="bg1"/>
          </a:solidFill>
          <a:ln w="1016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E71E556D-78B0-4349-9F55-BF164A3E9836}"/>
              </a:ext>
            </a:extLst>
          </p:cNvPr>
          <p:cNvSpPr/>
          <p:nvPr/>
        </p:nvSpPr>
        <p:spPr>
          <a:xfrm>
            <a:off x="2825018" y="14378478"/>
            <a:ext cx="5705839" cy="830998"/>
          </a:xfrm>
          <a:prstGeom prst="rect">
            <a:avLst/>
          </a:prstGeom>
          <a:solidFill>
            <a:schemeClr val="bg1"/>
          </a:solidFill>
          <a:ln w="1016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669872E4-3176-4AB0-8F2B-028E43C850BF}"/>
              </a:ext>
            </a:extLst>
          </p:cNvPr>
          <p:cNvSpPr txBox="1"/>
          <p:nvPr/>
        </p:nvSpPr>
        <p:spPr>
          <a:xfrm>
            <a:off x="547703" y="15952865"/>
            <a:ext cx="10294652" cy="12403395"/>
          </a:xfrm>
          <a:prstGeom prst="rect">
            <a:avLst/>
          </a:prstGeom>
          <a:noFill/>
        </p:spPr>
        <p:txBody>
          <a:bodyPr wrap="square" rtlCol="0">
            <a:spAutoFit/>
          </a:bodyPr>
          <a:lstStyle/>
          <a:p>
            <a:r>
              <a:rPr lang="en-US" sz="3200" dirty="0">
                <a:latin typeface="Tahoma" panose="020B0604030504040204" pitchFamily="34" charset="0"/>
                <a:ea typeface="Tahoma" panose="020B0604030504040204" pitchFamily="34" charset="0"/>
                <a:cs typeface="Tahoma" panose="020B0604030504040204" pitchFamily="34" charset="0"/>
              </a:rPr>
              <a:t>BBCIC is structured as a multi-use, multi-site Distributed Research Network (DRN). It is a non-profit subsidiary of the Academy of Managed Care Pharmacy, overseen by a Board of Managing Directors. BBCIC is funded by pharmaceutical manufacturer contributions and in-kind health plan contributions. The Annual Research Plan is developed by a Science Committee and approved by a Planning Board with representation from all stakeholders.  </a:t>
            </a:r>
            <a:r>
              <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rPr>
              <a:t>The Science Committee and Planning Board are composed of representatives from participating organizations. </a:t>
            </a:r>
            <a:r>
              <a:rPr lang="en-US" sz="3200" dirty="0">
                <a:latin typeface="Tahoma" panose="020B0604030504040204" pitchFamily="34" charset="0"/>
                <a:ea typeface="Tahoma" panose="020B0604030504040204" pitchFamily="34" charset="0"/>
                <a:cs typeface="Tahoma" panose="020B0604030504040204" pitchFamily="34" charset="0"/>
              </a:rPr>
              <a:t>BBCIC activities are contracted independently with HPHCI serving as the Prime site; to date, eight workgroups have been formed and two workgroups are in development. All stakeholders can propose Research Topic </a:t>
            </a:r>
            <a:r>
              <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rPr>
              <a:t>Requests (RTRs) </a:t>
            </a:r>
            <a:r>
              <a:rPr lang="en-US" sz="3200" dirty="0">
                <a:latin typeface="Tahoma" panose="020B0604030504040204" pitchFamily="34" charset="0"/>
                <a:ea typeface="Tahoma" panose="020B0604030504040204" pitchFamily="34" charset="0"/>
                <a:cs typeface="Tahoma" panose="020B0604030504040204" pitchFamily="34" charset="0"/>
              </a:rPr>
              <a:t>for consideration and participate in funded research workgroups. BBCIC leverages infrastructure from the FDA Sentinel Initiative, specifically data formatted in the Sentinel Common Data Model (SCDM) and publicly available analytic tools. Partners retain physical control of their data and only de-identified summary level information is shared with the CC. Each participating organization has obtained separate non-human subjects Institutional Review Board (IRB) determination. </a:t>
            </a:r>
          </a:p>
        </p:txBody>
      </p:sp>
      <p:sp>
        <p:nvSpPr>
          <p:cNvPr id="37" name="TextBox 36">
            <a:extLst>
              <a:ext uri="{FF2B5EF4-FFF2-40B4-BE49-F238E27FC236}">
                <a16:creationId xmlns:a16="http://schemas.microsoft.com/office/drawing/2014/main" id="{C87C3002-0DBF-498F-8891-2F872481735F}"/>
              </a:ext>
            </a:extLst>
          </p:cNvPr>
          <p:cNvSpPr txBox="1"/>
          <p:nvPr/>
        </p:nvSpPr>
        <p:spPr>
          <a:xfrm>
            <a:off x="2860590" y="14337599"/>
            <a:ext cx="5352623" cy="830997"/>
          </a:xfrm>
          <a:prstGeom prst="rect">
            <a:avLst/>
          </a:prstGeom>
          <a:noFill/>
        </p:spPr>
        <p:txBody>
          <a:bodyPr wrap="square" rtlCol="0">
            <a:spAutoFit/>
          </a:bodyPr>
          <a:lstStyle/>
          <a:p>
            <a:pPr algn="ctr"/>
            <a:r>
              <a:rPr lang="en-US" sz="4800" b="1" dirty="0">
                <a:solidFill>
                  <a:schemeClr val="accent1"/>
                </a:solidFill>
                <a:latin typeface="Tahoma" panose="020B0604030504040204" pitchFamily="34" charset="0"/>
                <a:ea typeface="Tahoma" panose="020B0604030504040204" pitchFamily="34" charset="0"/>
                <a:cs typeface="Tahoma" panose="020B0604030504040204" pitchFamily="34" charset="0"/>
              </a:rPr>
              <a:t>METHODS</a:t>
            </a:r>
          </a:p>
        </p:txBody>
      </p:sp>
      <p:sp>
        <p:nvSpPr>
          <p:cNvPr id="30" name="TextBox 29">
            <a:extLst>
              <a:ext uri="{FF2B5EF4-FFF2-40B4-BE49-F238E27FC236}">
                <a16:creationId xmlns:a16="http://schemas.microsoft.com/office/drawing/2014/main" id="{9FEEE578-22F0-4F30-B4AB-71BED61239AA}"/>
              </a:ext>
            </a:extLst>
          </p:cNvPr>
          <p:cNvSpPr txBox="1"/>
          <p:nvPr/>
        </p:nvSpPr>
        <p:spPr>
          <a:xfrm>
            <a:off x="22842157" y="23595027"/>
            <a:ext cx="9464040" cy="3662541"/>
          </a:xfrm>
          <a:prstGeom prst="rect">
            <a:avLst/>
          </a:prstGeom>
          <a:solidFill>
            <a:schemeClr val="bg2"/>
          </a:solidFill>
          <a:ln w="76200">
            <a:solidFill>
              <a:schemeClr val="accent1"/>
            </a:solidFill>
          </a:ln>
        </p:spPr>
        <p:txBody>
          <a:bodyPr wrap="square" rtlCol="0">
            <a:spAutoFit/>
          </a:bodyPr>
          <a:lstStyle/>
          <a:p>
            <a:pPr algn="ctr"/>
            <a:r>
              <a:rPr lang="en-US" sz="3200" b="1" dirty="0">
                <a:solidFill>
                  <a:schemeClr val="accent1"/>
                </a:solidFill>
                <a:latin typeface="Tahoma" panose="020B0604030504040204" pitchFamily="34" charset="0"/>
                <a:ea typeface="Tahoma" panose="020B0604030504040204" pitchFamily="34" charset="0"/>
                <a:cs typeface="Tahoma" panose="020B0604030504040204" pitchFamily="34" charset="0"/>
              </a:rPr>
              <a:t>Year 2 Workgroups:	</a:t>
            </a:r>
            <a:r>
              <a:rPr lang="en-US" sz="3200" dirty="0">
                <a:latin typeface="Tahoma" panose="020B0604030504040204" pitchFamily="34" charset="0"/>
                <a:ea typeface="Tahoma" panose="020B0604030504040204" pitchFamily="34" charset="0"/>
                <a:cs typeface="Tahoma" panose="020B0604030504040204" pitchFamily="34" charset="0"/>
              </a:rPr>
              <a:t>															</a:t>
            </a:r>
          </a:p>
          <a:p>
            <a:pPr marL="457200" indent="-457200">
              <a:buFont typeface="Arial" panose="020B0604020202020204" pitchFamily="34" charset="0"/>
              <a:buChar char="•"/>
            </a:pPr>
            <a:r>
              <a:rPr lang="en-US" sz="3000" dirty="0">
                <a:latin typeface="Tahoma" panose="020B0604030504040204" pitchFamily="34" charset="0"/>
                <a:ea typeface="Tahoma" panose="020B0604030504040204" pitchFamily="34" charset="0"/>
                <a:cs typeface="Tahoma" panose="020B0604030504040204" pitchFamily="34" charset="0"/>
              </a:rPr>
              <a:t>Comparative Effectiveness Research (CER) Methods (Optum)		</a:t>
            </a:r>
          </a:p>
          <a:p>
            <a:pPr marL="457200" indent="-457200">
              <a:buFont typeface="Arial" panose="020B0604020202020204" pitchFamily="34" charset="0"/>
              <a:buChar char="•"/>
            </a:pPr>
            <a:r>
              <a:rPr lang="en-US" sz="3000" dirty="0">
                <a:latin typeface="Tahoma" panose="020B0604030504040204" pitchFamily="34" charset="0"/>
                <a:ea typeface="Tahoma" panose="020B0604030504040204" pitchFamily="34" charset="0"/>
                <a:cs typeface="Tahoma" panose="020B0604030504040204" pitchFamily="34" charset="0"/>
              </a:rPr>
              <a:t>ICD-10 Mapping (Brigham and Women’s Hospital)</a:t>
            </a:r>
          </a:p>
          <a:p>
            <a:pPr marL="457200" indent="-457200">
              <a:buFont typeface="Arial" panose="020B0604020202020204" pitchFamily="34" charset="0"/>
              <a:buChar char="•"/>
            </a:pPr>
            <a:r>
              <a:rPr lang="en-US" sz="3000" dirty="0">
                <a:latin typeface="Tahoma" panose="020B0604030504040204" pitchFamily="34" charset="0"/>
                <a:ea typeface="Tahoma" panose="020B0604030504040204" pitchFamily="34" charset="0"/>
                <a:cs typeface="Tahoma" panose="020B0604030504040204" pitchFamily="34" charset="0"/>
              </a:rPr>
              <a:t>NDC/</a:t>
            </a:r>
            <a:r>
              <a:rPr lang="en-US" sz="3000" dirty="0" err="1">
                <a:latin typeface="Tahoma" panose="020B0604030504040204" pitchFamily="34" charset="0"/>
                <a:ea typeface="Tahoma" panose="020B0604030504040204" pitchFamily="34" charset="0"/>
                <a:cs typeface="Tahoma" panose="020B0604030504040204" pitchFamily="34" charset="0"/>
              </a:rPr>
              <a:t>Jcodes</a:t>
            </a:r>
            <a:r>
              <a:rPr lang="en-US" sz="3000" dirty="0">
                <a:latin typeface="Tahoma" panose="020B0604030504040204" pitchFamily="34" charset="0"/>
                <a:ea typeface="Tahoma" panose="020B0604030504040204" pitchFamily="34" charset="0"/>
                <a:cs typeface="Tahoma" panose="020B0604030504040204" pitchFamily="34" charset="0"/>
              </a:rPr>
              <a:t> (HealthCore)</a:t>
            </a:r>
          </a:p>
          <a:p>
            <a:pPr marL="457200" indent="-457200">
              <a:buFont typeface="Arial" panose="020B0604020202020204" pitchFamily="34" charset="0"/>
              <a:buChar char="•"/>
            </a:pPr>
            <a:r>
              <a:rPr lang="en-US" sz="3000" dirty="0">
                <a:latin typeface="Tahoma" panose="020B0604030504040204" pitchFamily="34" charset="0"/>
                <a:ea typeface="Tahoma" panose="020B0604030504040204" pitchFamily="34" charset="0"/>
                <a:cs typeface="Tahoma" panose="020B0604030504040204" pitchFamily="34" charset="0"/>
              </a:rPr>
              <a:t>Switching (Brigham and Women’s Hospital)</a:t>
            </a:r>
          </a:p>
          <a:p>
            <a:endParaRPr lang="en-US" dirty="0"/>
          </a:p>
        </p:txBody>
      </p:sp>
      <p:sp>
        <p:nvSpPr>
          <p:cNvPr id="38" name="TextBox 37">
            <a:extLst>
              <a:ext uri="{FF2B5EF4-FFF2-40B4-BE49-F238E27FC236}">
                <a16:creationId xmlns:a16="http://schemas.microsoft.com/office/drawing/2014/main" id="{D2DA6F3A-E957-4A18-A689-943928E49263}"/>
              </a:ext>
            </a:extLst>
          </p:cNvPr>
          <p:cNvSpPr txBox="1"/>
          <p:nvPr/>
        </p:nvSpPr>
        <p:spPr>
          <a:xfrm>
            <a:off x="33078596" y="23542056"/>
            <a:ext cx="9464040" cy="3666744"/>
          </a:xfrm>
          <a:prstGeom prst="rect">
            <a:avLst/>
          </a:prstGeom>
          <a:solidFill>
            <a:schemeClr val="bg2"/>
          </a:solidFill>
          <a:ln w="76200">
            <a:solidFill>
              <a:schemeClr val="accent1"/>
            </a:solidFill>
          </a:ln>
        </p:spPr>
        <p:txBody>
          <a:bodyPr wrap="square" rtlCol="0">
            <a:spAutoFit/>
          </a:bodyPr>
          <a:lstStyle/>
          <a:p>
            <a:pPr algn="ctr"/>
            <a:r>
              <a:rPr lang="en-US" sz="3200" b="1" dirty="0">
                <a:solidFill>
                  <a:schemeClr val="accent1"/>
                </a:solidFill>
                <a:latin typeface="Tahoma" panose="020B0604030504040204" pitchFamily="34" charset="0"/>
                <a:ea typeface="Tahoma" panose="020B0604030504040204" pitchFamily="34" charset="0"/>
                <a:cs typeface="Tahoma" panose="020B0604030504040204" pitchFamily="34" charset="0"/>
              </a:rPr>
              <a:t>Year 3 Workgroups:	</a:t>
            </a:r>
            <a:r>
              <a:rPr lang="en-US" sz="3200" dirty="0">
                <a:latin typeface="Tahoma" panose="020B0604030504040204" pitchFamily="34" charset="0"/>
                <a:ea typeface="Tahoma" panose="020B0604030504040204" pitchFamily="34" charset="0"/>
                <a:cs typeface="Tahoma" panose="020B0604030504040204" pitchFamily="34" charset="0"/>
              </a:rPr>
              <a:t>																			</a:t>
            </a:r>
          </a:p>
          <a:p>
            <a:pPr marL="457200" indent="-457200">
              <a:buFont typeface="Arial" panose="020B0604020202020204" pitchFamily="34" charset="0"/>
              <a:buChar char="•"/>
            </a:pPr>
            <a:r>
              <a:rPr lang="en-US" sz="3000" dirty="0">
                <a:latin typeface="Tahoma" panose="020B0604030504040204" pitchFamily="34" charset="0"/>
                <a:ea typeface="Tahoma" panose="020B0604030504040204" pitchFamily="34" charset="0"/>
                <a:cs typeface="Tahoma" panose="020B0604030504040204" pitchFamily="34" charset="0"/>
              </a:rPr>
              <a:t>Oncology (Optum)		</a:t>
            </a:r>
          </a:p>
          <a:p>
            <a:pPr marL="457200" indent="-457200">
              <a:buFont typeface="Arial" panose="020B0604020202020204" pitchFamily="34" charset="0"/>
              <a:buChar char="•"/>
            </a:pPr>
            <a:r>
              <a:rPr lang="en-US" sz="3000" dirty="0">
                <a:latin typeface="Tahoma" panose="020B0604030504040204" pitchFamily="34" charset="0"/>
                <a:ea typeface="Tahoma" panose="020B0604030504040204" pitchFamily="34" charset="0"/>
                <a:cs typeface="Tahoma" panose="020B0604030504040204" pitchFamily="34" charset="0"/>
              </a:rPr>
              <a:t>GCSF CER (HealthPartners)		</a:t>
            </a:r>
            <a:r>
              <a:rPr lang="en-US" sz="3200" dirty="0">
                <a:latin typeface="Tahoma" panose="020B0604030504040204" pitchFamily="34" charset="0"/>
                <a:ea typeface="Tahoma" panose="020B0604030504040204" pitchFamily="34" charset="0"/>
                <a:cs typeface="Tahoma" panose="020B0604030504040204" pitchFamily="34" charset="0"/>
              </a:rPr>
              <a:t>	</a:t>
            </a:r>
          </a:p>
          <a:p>
            <a:pPr marL="457200" indent="-457200">
              <a:buFont typeface="Arial" panose="020B0604020202020204" pitchFamily="34" charset="0"/>
              <a:buChar char="•"/>
            </a:pPr>
            <a:endParaRPr lang="en-US" sz="3200" dirty="0">
              <a:latin typeface="Tahoma" panose="020B0604030504040204" pitchFamily="34" charset="0"/>
              <a:ea typeface="Tahoma" panose="020B0604030504040204" pitchFamily="34" charset="0"/>
              <a:cs typeface="Tahoma" panose="020B0604030504040204" pitchFamily="34" charset="0"/>
            </a:endParaRPr>
          </a:p>
          <a:p>
            <a:r>
              <a:rPr lang="en-US" sz="3200" dirty="0">
                <a:latin typeface="Tahoma" panose="020B0604030504040204" pitchFamily="34" charset="0"/>
                <a:ea typeface="Tahoma" panose="020B0604030504040204" pitchFamily="34" charset="0"/>
                <a:cs typeface="Tahoma" panose="020B0604030504040204" pitchFamily="34" charset="0"/>
              </a:rPr>
              <a:t>							</a:t>
            </a:r>
          </a:p>
          <a:p>
            <a:endParaRPr lang="en-US" dirty="0"/>
          </a:p>
          <a:p>
            <a:endParaRPr lang="en-US" dirty="0"/>
          </a:p>
        </p:txBody>
      </p:sp>
      <p:sp>
        <p:nvSpPr>
          <p:cNvPr id="33" name="TextBox 32">
            <a:extLst>
              <a:ext uri="{FF2B5EF4-FFF2-40B4-BE49-F238E27FC236}">
                <a16:creationId xmlns:a16="http://schemas.microsoft.com/office/drawing/2014/main" id="{8BD7EE3B-18FC-4CDF-B0CE-3947A8DBCB86}"/>
              </a:ext>
            </a:extLst>
          </p:cNvPr>
          <p:cNvSpPr txBox="1"/>
          <p:nvPr/>
        </p:nvSpPr>
        <p:spPr>
          <a:xfrm>
            <a:off x="12605718" y="23598571"/>
            <a:ext cx="9464040" cy="3662541"/>
          </a:xfrm>
          <a:prstGeom prst="rect">
            <a:avLst/>
          </a:prstGeom>
          <a:solidFill>
            <a:schemeClr val="bg2"/>
          </a:solidFill>
          <a:ln w="76200">
            <a:solidFill>
              <a:schemeClr val="accent1"/>
            </a:solidFill>
          </a:ln>
        </p:spPr>
        <p:txBody>
          <a:bodyPr wrap="square" rtlCol="0">
            <a:spAutoFit/>
          </a:bodyPr>
          <a:lstStyle/>
          <a:p>
            <a:pPr algn="ctr"/>
            <a:r>
              <a:rPr lang="en-US" sz="3200" b="1" dirty="0">
                <a:solidFill>
                  <a:schemeClr val="accent1"/>
                </a:solidFill>
                <a:latin typeface="Tahoma" panose="020B0604030504040204" pitchFamily="34" charset="0"/>
                <a:ea typeface="Tahoma" panose="020B0604030504040204" pitchFamily="34" charset="0"/>
                <a:cs typeface="Tahoma" panose="020B0604030504040204" pitchFamily="34" charset="0"/>
              </a:rPr>
              <a:t>Year 1 Workgroups (Descriptive Analyses):	</a:t>
            </a:r>
            <a:r>
              <a:rPr lang="en-US" sz="3200" dirty="0">
                <a:latin typeface="Tahoma" panose="020B0604030504040204" pitchFamily="34" charset="0"/>
                <a:ea typeface="Tahoma" panose="020B0604030504040204" pitchFamily="34" charset="0"/>
                <a:cs typeface="Tahoma" panose="020B0604030504040204" pitchFamily="34" charset="0"/>
              </a:rPr>
              <a:t>																			</a:t>
            </a:r>
          </a:p>
          <a:p>
            <a:pPr marL="457200" indent="-457200">
              <a:buFont typeface="Arial" panose="020B0604020202020204" pitchFamily="34" charset="0"/>
              <a:buChar char="•"/>
            </a:pPr>
            <a:r>
              <a:rPr lang="en-US" sz="3000" dirty="0">
                <a:latin typeface="Tahoma" panose="020B0604030504040204" pitchFamily="34" charset="0"/>
                <a:ea typeface="Tahoma" panose="020B0604030504040204" pitchFamily="34" charset="0"/>
                <a:cs typeface="Tahoma" panose="020B0604030504040204" pitchFamily="34" charset="0"/>
              </a:rPr>
              <a:t>Insulins (Aetna)</a:t>
            </a:r>
          </a:p>
          <a:p>
            <a:pPr marL="457200" indent="-457200">
              <a:buFont typeface="Arial" panose="020B0604020202020204" pitchFamily="34" charset="0"/>
              <a:buChar char="•"/>
            </a:pPr>
            <a:r>
              <a:rPr lang="en-US" sz="3000" dirty="0">
                <a:latin typeface="Tahoma" panose="020B0604030504040204" pitchFamily="34" charset="0"/>
                <a:ea typeface="Tahoma" panose="020B0604030504040204" pitchFamily="34" charset="0"/>
                <a:cs typeface="Tahoma" panose="020B0604030504040204" pitchFamily="34" charset="0"/>
              </a:rPr>
              <a:t>Granulocyte-colony stimulating factors (HealthPartners)</a:t>
            </a:r>
          </a:p>
          <a:p>
            <a:pPr marL="457200" indent="-457200">
              <a:buFont typeface="Arial" panose="020B0604020202020204" pitchFamily="34" charset="0"/>
              <a:buChar char="•"/>
            </a:pPr>
            <a:r>
              <a:rPr lang="en-US" sz="3000" dirty="0">
                <a:latin typeface="Tahoma" panose="020B0604030504040204" pitchFamily="34" charset="0"/>
                <a:ea typeface="Tahoma" panose="020B0604030504040204" pitchFamily="34" charset="0"/>
                <a:cs typeface="Tahoma" panose="020B0604030504040204" pitchFamily="34" charset="0"/>
              </a:rPr>
              <a:t>Anti-Inflammatories (HealthCore)</a:t>
            </a:r>
            <a:endParaRPr lang="en-US" sz="3000" strike="sngStrike" dirty="0">
              <a:latin typeface="Tahoma" panose="020B0604030504040204" pitchFamily="34" charset="0"/>
              <a:ea typeface="Tahoma" panose="020B0604030504040204" pitchFamily="34" charset="0"/>
              <a:cs typeface="Tahoma" panose="020B0604030504040204" pitchFamily="34" charset="0"/>
            </a:endParaRPr>
          </a:p>
          <a:p>
            <a:pPr marL="457200" indent="-457200">
              <a:buFont typeface="Arial" panose="020B0604020202020204" pitchFamily="34" charset="0"/>
              <a:buChar char="•"/>
            </a:pPr>
            <a:r>
              <a:rPr lang="en-US" sz="3000" dirty="0">
                <a:latin typeface="Tahoma" panose="020B0604030504040204" pitchFamily="34" charset="0"/>
                <a:ea typeface="Tahoma" panose="020B0604030504040204" pitchFamily="34" charset="0"/>
                <a:cs typeface="Tahoma" panose="020B0604030504040204" pitchFamily="34" charset="0"/>
              </a:rPr>
              <a:t>Erythropoiesis-stimulating agents (HPHCI)</a:t>
            </a:r>
            <a:endParaRPr lang="en-US" sz="3000" strike="sngStrike"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pic>
        <p:nvPicPr>
          <p:cNvPr id="5" name="Picture 4">
            <a:extLst>
              <a:ext uri="{FF2B5EF4-FFF2-40B4-BE49-F238E27FC236}">
                <a16:creationId xmlns:a16="http://schemas.microsoft.com/office/drawing/2014/main" id="{91DABE42-86BE-499B-AD61-579747ED483B}"/>
              </a:ext>
            </a:extLst>
          </p:cNvPr>
          <p:cNvPicPr>
            <a:picLocks noChangeAspect="1"/>
          </p:cNvPicPr>
          <p:nvPr/>
        </p:nvPicPr>
        <p:blipFill>
          <a:blip r:embed="rId2"/>
          <a:stretch>
            <a:fillRect/>
          </a:stretch>
        </p:blipFill>
        <p:spPr>
          <a:xfrm>
            <a:off x="15402751" y="10308340"/>
            <a:ext cx="22541381" cy="6559504"/>
          </a:xfrm>
          <a:prstGeom prst="rect">
            <a:avLst/>
          </a:prstGeom>
        </p:spPr>
      </p:pic>
    </p:spTree>
    <p:extLst>
      <p:ext uri="{BB962C8B-B14F-4D97-AF65-F5344CB8AC3E}">
        <p14:creationId xmlns:p14="http://schemas.microsoft.com/office/powerpoint/2010/main" val="18614611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3516</TotalTime>
  <Words>751</Words>
  <Application>Microsoft Office PowerPoint</Application>
  <PresentationFormat>Custom</PresentationFormat>
  <Paragraphs>49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Office Theme</vt:lpstr>
      <vt:lpstr>Perspectives from a Coordinating Center: Lessons learned from the Biologics and Biosimilars Collective Intelligence Consortium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Cate Lockhart</dc:creator>
  <cp:lastModifiedBy>Malek, Sarah</cp:lastModifiedBy>
  <cp:revision>60</cp:revision>
  <dcterms:created xsi:type="dcterms:W3CDTF">2018-05-14T19:13:36Z</dcterms:created>
  <dcterms:modified xsi:type="dcterms:W3CDTF">2019-03-22T19:10:04Z</dcterms:modified>
</cp:coreProperties>
</file>